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825" r:id="rId2"/>
    <p:sldId id="999" r:id="rId3"/>
    <p:sldId id="1516" r:id="rId4"/>
    <p:sldId id="1517" r:id="rId5"/>
    <p:sldId id="1518" r:id="rId6"/>
    <p:sldId id="1519" r:id="rId7"/>
    <p:sldId id="1520" r:id="rId8"/>
    <p:sldId id="1521" r:id="rId9"/>
    <p:sldId id="1522" r:id="rId10"/>
    <p:sldId id="1523" r:id="rId11"/>
    <p:sldId id="1524" r:id="rId12"/>
    <p:sldId id="1525" r:id="rId13"/>
    <p:sldId id="1526" r:id="rId14"/>
    <p:sldId id="1527" r:id="rId15"/>
    <p:sldId id="1528" r:id="rId16"/>
    <p:sldId id="1529" r:id="rId17"/>
    <p:sldId id="1530" r:id="rId18"/>
    <p:sldId id="1531" r:id="rId19"/>
    <p:sldId id="1532" r:id="rId20"/>
    <p:sldId id="1533" r:id="rId21"/>
    <p:sldId id="1534" r:id="rId22"/>
    <p:sldId id="1535" r:id="rId23"/>
    <p:sldId id="1536" r:id="rId24"/>
    <p:sldId id="1549" r:id="rId25"/>
    <p:sldId id="1537" r:id="rId26"/>
    <p:sldId id="1538" r:id="rId27"/>
    <p:sldId id="1539" r:id="rId28"/>
    <p:sldId id="1540" r:id="rId29"/>
    <p:sldId id="1541" r:id="rId30"/>
    <p:sldId id="1542" r:id="rId31"/>
    <p:sldId id="1543" r:id="rId32"/>
    <p:sldId id="1544" r:id="rId33"/>
    <p:sldId id="1545" r:id="rId34"/>
    <p:sldId id="1546" r:id="rId35"/>
    <p:sldId id="1547" r:id="rId36"/>
    <p:sldId id="1548"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10" autoAdjust="0"/>
    <p:restoredTop sz="94624" autoAdjust="0"/>
  </p:normalViewPr>
  <p:slideViewPr>
    <p:cSldViewPr>
      <p:cViewPr>
        <p:scale>
          <a:sx n="71" d="100"/>
          <a:sy n="71" d="100"/>
        </p:scale>
        <p:origin x="-144" y="-63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2014/03/21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CONTROL</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Every good gift and every perfect gift is from above, coming down from the Father of lights, with whom there is no change, nor shadow of turning. Having purposed it, He brought us forth by the Word of truth, for us to be a kind of first-fruits of His creatures. So then, my beloved brothers, let every man be swift to hear, slow to speak, slow to wrath, for the wrath of man does not work the righteousness of Elohim. Therefore put away all filthiness and overflow of evil, and receive with meekness the implanted Word, which is able to save your lives. And become doers of the Word, and not hearers only, deceiving yourselves. Because if anyone is a hearer of the Word and not a doer, he is like a man who looks at his natural face in a mirror, for he looks at himself, and goes away, and immediately forgets what he was like. But he that looked into the perfect Torah, that of freedom, and continues in it, not becoming a hearer that forgets, but a doer of work, this one shall be blessed in his doing of the Torah. If anyone among you thinks he is religious, and does not bridle his tongue but deceives his own heart, this one’s religion is worthless. </a:t>
            </a:r>
            <a:r>
              <a:rPr lang="en-ZA" b="1" i="1" dirty="0" smtClean="0">
                <a:solidFill>
                  <a:srgbClr val="004821"/>
                </a:solidFill>
              </a:rPr>
              <a:t>(James 1:17-26)</a:t>
            </a:r>
          </a:p>
          <a:p>
            <a:endParaRPr lang="en-ZA"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YOU ARE THE OFFERRING</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 </a:t>
            </a:r>
            <a:r>
              <a:rPr lang="en-ZA" i="1" dirty="0" smtClean="0">
                <a:solidFill>
                  <a:srgbClr val="004821"/>
                </a:solidFill>
              </a:rPr>
              <a:t>Then you shall place it before </a:t>
            </a:r>
            <a:r>
              <a:rPr lang="he-IL" i="1" dirty="0" smtClean="0">
                <a:solidFill>
                  <a:srgbClr val="004821"/>
                </a:solidFill>
              </a:rPr>
              <a:t>יהוה</a:t>
            </a:r>
            <a:r>
              <a:rPr lang="en-ZA" i="1" dirty="0" smtClean="0">
                <a:solidFill>
                  <a:srgbClr val="004821"/>
                </a:solidFill>
              </a:rPr>
              <a:t> your Elohim, and bow down before </a:t>
            </a:r>
            <a:r>
              <a:rPr lang="he-IL" i="1" dirty="0" smtClean="0">
                <a:solidFill>
                  <a:srgbClr val="004821"/>
                </a:solidFill>
              </a:rPr>
              <a:t>יהוה</a:t>
            </a:r>
            <a:r>
              <a:rPr lang="en-ZA" i="1" dirty="0" smtClean="0">
                <a:solidFill>
                  <a:srgbClr val="004821"/>
                </a:solidFill>
              </a:rPr>
              <a:t> your Elohim, and shall rejoice in all the good which </a:t>
            </a:r>
            <a:r>
              <a:rPr lang="he-IL" i="1" dirty="0" smtClean="0">
                <a:solidFill>
                  <a:srgbClr val="004821"/>
                </a:solidFill>
              </a:rPr>
              <a:t>יהוה</a:t>
            </a:r>
            <a:r>
              <a:rPr lang="en-ZA" i="1" dirty="0" smtClean="0">
                <a:solidFill>
                  <a:srgbClr val="004821"/>
                </a:solidFill>
              </a:rPr>
              <a:t> your Elohim has given to you and your house, you and the </a:t>
            </a:r>
            <a:r>
              <a:rPr lang="en-ZA" i="1" dirty="0" err="1" smtClean="0">
                <a:solidFill>
                  <a:srgbClr val="004821"/>
                </a:solidFill>
              </a:rPr>
              <a:t>Lĕwite</a:t>
            </a:r>
            <a:r>
              <a:rPr lang="en-ZA" i="1" dirty="0" smtClean="0">
                <a:solidFill>
                  <a:srgbClr val="004821"/>
                </a:solidFill>
              </a:rPr>
              <a:t> and the stranger who is among you. </a:t>
            </a:r>
            <a:r>
              <a:rPr lang="en-US" b="1" i="1" dirty="0" smtClean="0">
                <a:solidFill>
                  <a:srgbClr val="004821"/>
                </a:solidFill>
              </a:rPr>
              <a:t>(</a:t>
            </a:r>
            <a:r>
              <a:rPr lang="en-US" b="1" i="1" dirty="0" smtClean="0">
                <a:solidFill>
                  <a:srgbClr val="004821"/>
                </a:solidFill>
              </a:rPr>
              <a:t>Deuteronomy 26:10-11)</a:t>
            </a:r>
          </a:p>
          <a:p>
            <a:r>
              <a:rPr lang="en-ZA" dirty="0" smtClean="0"/>
              <a:t>This is known as the order of Melchizedek (king and priest). When the House of Israel begins to walk in the ways of </a:t>
            </a:r>
            <a:r>
              <a:rPr lang="he-IL" dirty="0" smtClean="0"/>
              <a:t>יהוה</a:t>
            </a:r>
            <a:r>
              <a:rPr lang="en-ZA" dirty="0" smtClean="0"/>
              <a:t> they bring the priestly order and receive their inheritance of </a:t>
            </a:r>
            <a:r>
              <a:rPr lang="en-ZA" i="1" dirty="0" smtClean="0">
                <a:solidFill>
                  <a:srgbClr val="002060"/>
                </a:solidFill>
              </a:rPr>
              <a:t>“a land, a people and a blessing”. </a:t>
            </a:r>
            <a:r>
              <a:rPr lang="en-ZA" dirty="0" smtClean="0"/>
              <a:t>When the House of Judah begins to walk in </a:t>
            </a:r>
            <a:r>
              <a:rPr lang="he-IL" dirty="0" smtClean="0"/>
              <a:t>יהוה</a:t>
            </a:r>
            <a:r>
              <a:rPr lang="en-ZA" dirty="0" smtClean="0"/>
              <a:t>’s ways they bring the kingly side and receive the same inheritance of </a:t>
            </a:r>
            <a:r>
              <a:rPr lang="en-ZA" i="1" dirty="0" smtClean="0">
                <a:solidFill>
                  <a:srgbClr val="002060"/>
                </a:solidFill>
              </a:rPr>
              <a:t>“a land, a people and a blessing”. </a:t>
            </a:r>
            <a:r>
              <a:rPr lang="en-ZA" dirty="0" smtClean="0"/>
              <a:t>When both Houses begin to walk in </a:t>
            </a:r>
            <a:r>
              <a:rPr lang="he-IL" dirty="0" smtClean="0"/>
              <a:t>יהוה</a:t>
            </a:r>
            <a:r>
              <a:rPr lang="en-ZA" dirty="0" smtClean="0"/>
              <a:t>’s ways in unity, as of one heart </a:t>
            </a:r>
            <a:r>
              <a:rPr lang="en-ZA" b="1" i="1" dirty="0" smtClean="0">
                <a:solidFill>
                  <a:srgbClr val="004821"/>
                </a:solidFill>
              </a:rPr>
              <a:t>(2 Chronicles 30:10-12; Romans 15:5; Ephesians 4:3), </a:t>
            </a:r>
            <a:r>
              <a:rPr lang="en-ZA" dirty="0" smtClean="0"/>
              <a:t>David’s fallen tent (covenant) is restored. This restoration ushers in the order of Melchizedek…last fulfilled by </a:t>
            </a:r>
            <a:r>
              <a:rPr lang="he-IL" dirty="0" smtClean="0"/>
              <a:t>יהושע</a:t>
            </a:r>
            <a:r>
              <a:rPr lang="en-ZA" dirty="0" smtClean="0"/>
              <a:t>. Thus, we are </a:t>
            </a:r>
            <a:r>
              <a:rPr lang="he-IL" dirty="0" smtClean="0"/>
              <a:t>יהושע</a:t>
            </a:r>
            <a:r>
              <a:rPr lang="en-ZA" dirty="0" smtClean="0"/>
              <a:t>’s first fruits </a:t>
            </a:r>
            <a:r>
              <a:rPr lang="en-ZA" b="1" i="1" dirty="0" smtClean="0">
                <a:solidFill>
                  <a:srgbClr val="004821"/>
                </a:solidFill>
              </a:rPr>
              <a:t>(Ezekiel 37:15-28; Amos 9:11; Acts 15:16-21).</a:t>
            </a:r>
          </a:p>
          <a:p>
            <a:endParaRPr lang="en-ZA" dirty="0" smtClean="0"/>
          </a:p>
          <a:p>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THIRD TITHE</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“When you have completed tithing all the tithe of your increase in the third year, which is the year of tithing, and have given it to the </a:t>
            </a:r>
            <a:r>
              <a:rPr lang="en-ZA" sz="2600" i="1" dirty="0" err="1" smtClean="0">
                <a:solidFill>
                  <a:srgbClr val="004821"/>
                </a:solidFill>
              </a:rPr>
              <a:t>Lĕwite</a:t>
            </a:r>
            <a:r>
              <a:rPr lang="en-ZA" sz="2600" i="1" dirty="0" smtClean="0">
                <a:solidFill>
                  <a:srgbClr val="004821"/>
                </a:solidFill>
              </a:rPr>
              <a:t>, to the stranger, to the fatherless, and to the widow, and they have eaten within your gates and have been satisfied, then you shall say before </a:t>
            </a:r>
            <a:r>
              <a:rPr lang="he-IL" sz="2600" i="1" dirty="0" smtClean="0">
                <a:solidFill>
                  <a:srgbClr val="004821"/>
                </a:solidFill>
              </a:rPr>
              <a:t>יהוה</a:t>
            </a:r>
            <a:r>
              <a:rPr lang="en-ZA" sz="2600" i="1" dirty="0" smtClean="0">
                <a:solidFill>
                  <a:srgbClr val="004821"/>
                </a:solidFill>
              </a:rPr>
              <a:t> your Elohim, ‘I have put away the set-apart portion from my house, and also have given it to the </a:t>
            </a:r>
            <a:r>
              <a:rPr lang="en-ZA" sz="2600" i="1" dirty="0" err="1" smtClean="0">
                <a:solidFill>
                  <a:srgbClr val="004821"/>
                </a:solidFill>
              </a:rPr>
              <a:t>Lĕwite</a:t>
            </a:r>
            <a:r>
              <a:rPr lang="en-ZA" sz="2600" i="1" dirty="0" smtClean="0">
                <a:solidFill>
                  <a:srgbClr val="004821"/>
                </a:solidFill>
              </a:rPr>
              <a:t>, and to the stranger, and to the fatherless, and to the widow, according to all Your command which You have commanded me. I have not transgressed Your commands, nor have I forgotten. ‘I have not eaten any of it when in mourning, nor have I removed any of it for any unclean use, nor given any of it for the dead. I have obeyed the voice of </a:t>
            </a:r>
            <a:r>
              <a:rPr lang="he-IL" sz="2600" i="1" dirty="0" smtClean="0">
                <a:solidFill>
                  <a:srgbClr val="004821"/>
                </a:solidFill>
              </a:rPr>
              <a:t>יהוה</a:t>
            </a:r>
            <a:r>
              <a:rPr lang="en-ZA" sz="2600" i="1" dirty="0" smtClean="0">
                <a:solidFill>
                  <a:srgbClr val="004821"/>
                </a:solidFill>
              </a:rPr>
              <a:t> my Elohim, I have done according to all that You have commanded me. ‘Look from Your set-apart dwelling place, from the heavens, and bless Your people </a:t>
            </a:r>
            <a:r>
              <a:rPr lang="en-ZA" sz="2600" i="1" dirty="0" err="1" smtClean="0">
                <a:solidFill>
                  <a:srgbClr val="004821"/>
                </a:solidFill>
              </a:rPr>
              <a:t>Yisra’ĕl</a:t>
            </a:r>
            <a:r>
              <a:rPr lang="en-ZA" sz="2600" i="1" dirty="0" smtClean="0">
                <a:solidFill>
                  <a:srgbClr val="004821"/>
                </a:solidFill>
              </a:rPr>
              <a:t> and the land which You have given us, as You swore to our fathers, “a land flowing with milk and honey.” ’ </a:t>
            </a:r>
            <a:r>
              <a:rPr lang="en-US" sz="2600" b="1" i="1" dirty="0" smtClean="0">
                <a:solidFill>
                  <a:srgbClr val="004821"/>
                </a:solidFill>
              </a:rPr>
              <a:t>(Deuteronomy 26:12-15)</a:t>
            </a:r>
          </a:p>
          <a:p>
            <a:r>
              <a:rPr lang="en-US" sz="2600" dirty="0" smtClean="0"/>
              <a:t>The third tithe was particularly important because it represented Israel's concern and generosity for the poor of the land. </a:t>
            </a:r>
            <a:endParaRPr lang="en-ZA" sz="2600" dirty="0" smtClean="0"/>
          </a:p>
          <a:p>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GENESIS</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Man's basic sin, was bound up with the eating of fruit: the forbidden fruit of the Tree of Knowledge of Good and Evil. After being told not to eat of that fruit, he stole it and all mankind has suffered the consequences. According to Hebrew thought, </a:t>
            </a:r>
            <a:r>
              <a:rPr lang="en-ZA" dirty="0" err="1" smtClean="0"/>
              <a:t>Ya’aqob</a:t>
            </a:r>
            <a:r>
              <a:rPr lang="en-ZA" dirty="0" smtClean="0"/>
              <a:t> (</a:t>
            </a:r>
            <a:r>
              <a:rPr lang="en-ZA" dirty="0" err="1" smtClean="0"/>
              <a:t>Yah’s</a:t>
            </a:r>
            <a:r>
              <a:rPr lang="en-ZA" dirty="0" smtClean="0"/>
              <a:t> </a:t>
            </a:r>
            <a:r>
              <a:rPr lang="en-ZA" dirty="0" err="1" smtClean="0"/>
              <a:t>supplanter</a:t>
            </a:r>
            <a:r>
              <a:rPr lang="en-ZA" dirty="0" smtClean="0"/>
              <a:t>) used trickery against </a:t>
            </a:r>
            <a:r>
              <a:rPr lang="en-ZA" dirty="0" err="1" smtClean="0"/>
              <a:t>Esaw</a:t>
            </a:r>
            <a:r>
              <a:rPr lang="en-ZA" dirty="0" smtClean="0"/>
              <a:t> and </a:t>
            </a:r>
            <a:r>
              <a:rPr lang="en-ZA" dirty="0" err="1" smtClean="0"/>
              <a:t>Laban</a:t>
            </a:r>
            <a:r>
              <a:rPr lang="en-ZA" dirty="0" smtClean="0"/>
              <a:t> to retrieve the blessings back from the serpent. And, </a:t>
            </a:r>
            <a:r>
              <a:rPr lang="en-ZA" dirty="0" err="1" smtClean="0"/>
              <a:t>Ya’aqob's</a:t>
            </a:r>
            <a:r>
              <a:rPr lang="en-ZA" dirty="0" smtClean="0"/>
              <a:t> children had to go down into </a:t>
            </a:r>
            <a:r>
              <a:rPr lang="en-ZA" dirty="0" err="1" smtClean="0"/>
              <a:t>Mitzrayim</a:t>
            </a:r>
            <a:r>
              <a:rPr lang="en-ZA" dirty="0" smtClean="0"/>
              <a:t> in order to rectify all that fell, through the eating of the forbidden fruit. They had to endure slavery in order to learn the meaning of freedom and its obligations. Only after much work and tribulation did they come to the Land, take it from, and cleanse it of the accursed Canaanites, seed of the serpent, till it, plant and tend it until they saw their first-fruits. </a:t>
            </a:r>
          </a:p>
          <a:p>
            <a:pPr>
              <a:lnSpc>
                <a:spcPts val="2200"/>
              </a:lnSpc>
            </a:pPr>
            <a:r>
              <a:rPr lang="en-ZA" dirty="0" smtClean="0"/>
              <a:t>The first fruits, or </a:t>
            </a:r>
            <a:r>
              <a:rPr lang="en-ZA" i="1" dirty="0" smtClean="0"/>
              <a:t>“</a:t>
            </a:r>
            <a:r>
              <a:rPr lang="en-ZA" i="1" dirty="0" err="1" smtClean="0"/>
              <a:t>Bikkurim</a:t>
            </a:r>
            <a:r>
              <a:rPr lang="en-ZA" i="1" dirty="0" smtClean="0"/>
              <a:t>” </a:t>
            </a:r>
            <a:r>
              <a:rPr lang="en-ZA" dirty="0" smtClean="0"/>
              <a:t>relate to the </a:t>
            </a:r>
            <a:r>
              <a:rPr lang="en-ZA" i="1" dirty="0" smtClean="0"/>
              <a:t>“</a:t>
            </a:r>
            <a:r>
              <a:rPr lang="en-ZA" i="1" dirty="0" err="1" smtClean="0"/>
              <a:t>Bechorah</a:t>
            </a:r>
            <a:r>
              <a:rPr lang="en-ZA" i="1" dirty="0" smtClean="0"/>
              <a:t>”, </a:t>
            </a:r>
            <a:r>
              <a:rPr lang="en-ZA" dirty="0" smtClean="0"/>
              <a:t>the </a:t>
            </a:r>
            <a:r>
              <a:rPr lang="en-ZA" i="1" dirty="0" smtClean="0"/>
              <a:t>“birth-right”, </a:t>
            </a:r>
            <a:r>
              <a:rPr lang="en-ZA" dirty="0" smtClean="0"/>
              <a:t>which alludes, in Hebrew thought, to </a:t>
            </a:r>
            <a:r>
              <a:rPr lang="en-ZA" i="1" dirty="0" smtClean="0"/>
              <a:t>“</a:t>
            </a:r>
            <a:r>
              <a:rPr lang="en-ZA" i="1" dirty="0" err="1" smtClean="0"/>
              <a:t>Chokmah</a:t>
            </a:r>
            <a:r>
              <a:rPr lang="en-ZA" i="1" dirty="0" smtClean="0"/>
              <a:t>”, </a:t>
            </a:r>
            <a:r>
              <a:rPr lang="en-ZA" dirty="0" smtClean="0"/>
              <a:t>or </a:t>
            </a:r>
            <a:r>
              <a:rPr lang="en-ZA" i="1" dirty="0" smtClean="0"/>
              <a:t>"wisdom". </a:t>
            </a:r>
            <a:r>
              <a:rPr lang="en-ZA" dirty="0" smtClean="0"/>
              <a:t>You see, it was </a:t>
            </a:r>
            <a:r>
              <a:rPr lang="en-ZA" i="1" dirty="0" smtClean="0"/>
              <a:t>“wisdom” </a:t>
            </a:r>
            <a:r>
              <a:rPr lang="en-ZA" dirty="0" smtClean="0"/>
              <a:t>(knowledge of good and evil) that Adam and </a:t>
            </a:r>
            <a:r>
              <a:rPr lang="en-ZA" dirty="0" err="1" smtClean="0"/>
              <a:t>Chawah</a:t>
            </a:r>
            <a:r>
              <a:rPr lang="en-ZA" dirty="0" smtClean="0"/>
              <a:t> defiled in taking the forbidden fruit. </a:t>
            </a:r>
            <a:r>
              <a:rPr lang="en-ZA" dirty="0" err="1" smtClean="0"/>
              <a:t>Esaw</a:t>
            </a:r>
            <a:r>
              <a:rPr lang="en-ZA" dirty="0" smtClean="0"/>
              <a:t>, the embodiment of the serpent, rejected the </a:t>
            </a:r>
            <a:r>
              <a:rPr lang="en-ZA" i="1" dirty="0" smtClean="0"/>
              <a:t>“birth-right of wisdom”, </a:t>
            </a:r>
            <a:r>
              <a:rPr lang="en-ZA" dirty="0" smtClean="0"/>
              <a:t>but </a:t>
            </a:r>
            <a:r>
              <a:rPr lang="en-ZA" dirty="0" err="1" smtClean="0"/>
              <a:t>Ya’aqob</a:t>
            </a:r>
            <a:r>
              <a:rPr lang="en-ZA" dirty="0" smtClean="0"/>
              <a:t> took it back and vowed at </a:t>
            </a:r>
            <a:r>
              <a:rPr lang="en-ZA" dirty="0" err="1" smtClean="0"/>
              <a:t>Beit</a:t>
            </a:r>
            <a:r>
              <a:rPr lang="en-ZA" dirty="0" smtClean="0"/>
              <a:t> El (House of El) to dedicate the tithe to </a:t>
            </a:r>
            <a:r>
              <a:rPr lang="he-IL" dirty="0" smtClean="0"/>
              <a:t>יהוה</a:t>
            </a:r>
            <a:r>
              <a:rPr lang="en-ZA" dirty="0" smtClean="0"/>
              <a:t>. </a:t>
            </a:r>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RABBI GREENBAUM</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“The rectification of the trickery of the serpent, which tempts man to make self-gratification his only altar, is through the steady application of the Torah command-</a:t>
            </a:r>
            <a:r>
              <a:rPr lang="en-ZA" i="1" dirty="0" err="1" smtClean="0">
                <a:solidFill>
                  <a:srgbClr val="C00000"/>
                </a:solidFill>
              </a:rPr>
              <a:t>ments</a:t>
            </a:r>
            <a:r>
              <a:rPr lang="en-ZA" i="1" dirty="0" smtClean="0">
                <a:solidFill>
                  <a:srgbClr val="C00000"/>
                </a:solidFill>
              </a:rPr>
              <a:t> that regulate how and what we take from the world around us, including the very food we put into our mouths. Before we enjoy the fruits of our </a:t>
            </a:r>
            <a:r>
              <a:rPr lang="en-ZA" i="1" dirty="0" err="1" smtClean="0">
                <a:solidFill>
                  <a:srgbClr val="C00000"/>
                </a:solidFill>
              </a:rPr>
              <a:t>labors</a:t>
            </a:r>
            <a:r>
              <a:rPr lang="en-ZA" i="1" dirty="0" smtClean="0">
                <a:solidFill>
                  <a:srgbClr val="C00000"/>
                </a:solidFill>
              </a:rPr>
              <a:t>, we must think of the priest, the Levite and the poor, and separate all the obligatory gifts and tithes. The </a:t>
            </a:r>
            <a:r>
              <a:rPr lang="en-ZA" i="1" dirty="0" err="1" smtClean="0">
                <a:solidFill>
                  <a:srgbClr val="C00000"/>
                </a:solidFill>
              </a:rPr>
              <a:t>fulfillment</a:t>
            </a:r>
            <a:r>
              <a:rPr lang="en-ZA" i="1" dirty="0" smtClean="0">
                <a:solidFill>
                  <a:srgbClr val="C00000"/>
                </a:solidFill>
              </a:rPr>
              <a:t> of all the relevant commandments elevates and puts blessing into the fruits that remain for our own enjoyment.”</a:t>
            </a:r>
            <a:endParaRPr lang="en-ZA" i="1" dirty="0">
              <a:solidFill>
                <a:srgbClr val="C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RABBI GREENBAUM</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“Presentation of the first fruits in the Temple is the very first of the agricultural commandments fulfilled by the farmer: he thinks about it while the fruit is still ripening on the tree, before he even begins harvesting. The declaration about tithes comes after an entire cycle of three years of harvests and steady </a:t>
            </a:r>
            <a:r>
              <a:rPr lang="en-ZA" i="1" dirty="0" err="1" smtClean="0">
                <a:solidFill>
                  <a:srgbClr val="C00000"/>
                </a:solidFill>
              </a:rPr>
              <a:t>fulfillment</a:t>
            </a:r>
            <a:r>
              <a:rPr lang="en-ZA" i="1" dirty="0" smtClean="0">
                <a:solidFill>
                  <a:srgbClr val="C00000"/>
                </a:solidFill>
              </a:rPr>
              <a:t> of all the intricate details of the commandments applying to the fruits in different years. First comes the </a:t>
            </a:r>
            <a:r>
              <a:rPr lang="en-ZA" i="1" dirty="0" err="1" smtClean="0">
                <a:solidFill>
                  <a:srgbClr val="C00000"/>
                </a:solidFill>
              </a:rPr>
              <a:t>Terumah</a:t>
            </a:r>
            <a:r>
              <a:rPr lang="en-ZA" i="1" dirty="0" smtClean="0">
                <a:solidFill>
                  <a:srgbClr val="C00000"/>
                </a:solidFill>
              </a:rPr>
              <a:t>, the gift to the priest, and then the First Tithe (</a:t>
            </a:r>
            <a:r>
              <a:rPr lang="en-ZA" i="1" dirty="0" err="1" smtClean="0">
                <a:solidFill>
                  <a:srgbClr val="C00000"/>
                </a:solidFill>
              </a:rPr>
              <a:t>Ma’aser</a:t>
            </a:r>
            <a:r>
              <a:rPr lang="en-ZA" i="1" dirty="0" smtClean="0">
                <a:solidFill>
                  <a:srgbClr val="C00000"/>
                </a:solidFill>
              </a:rPr>
              <a:t>) for the Levite. In the first and second years, the Second Tithe (</a:t>
            </a:r>
            <a:r>
              <a:rPr lang="en-ZA" i="1" dirty="0" err="1" smtClean="0">
                <a:solidFill>
                  <a:srgbClr val="C00000"/>
                </a:solidFill>
              </a:rPr>
              <a:t>Ma’aser</a:t>
            </a:r>
            <a:r>
              <a:rPr lang="en-ZA" i="1" dirty="0" smtClean="0">
                <a:solidFill>
                  <a:srgbClr val="C00000"/>
                </a:solidFill>
              </a:rPr>
              <a:t> Sheni) is to be eaten in purity in Jerusalem by its owner, but in the third year, the owner cannot eat the Second Tithe himself. He must give it to the poor (</a:t>
            </a:r>
            <a:r>
              <a:rPr lang="en-ZA" i="1" dirty="0" err="1" smtClean="0">
                <a:solidFill>
                  <a:srgbClr val="C00000"/>
                </a:solidFill>
              </a:rPr>
              <a:t>Ma’aser</a:t>
            </a:r>
            <a:r>
              <a:rPr lang="en-ZA" i="1" dirty="0" smtClean="0">
                <a:solidFill>
                  <a:srgbClr val="C00000"/>
                </a:solidFill>
              </a:rPr>
              <a:t> Oni). If a person has fulfilled all these command-</a:t>
            </a:r>
            <a:r>
              <a:rPr lang="en-ZA" i="1" dirty="0" err="1" smtClean="0">
                <a:solidFill>
                  <a:srgbClr val="C00000"/>
                </a:solidFill>
              </a:rPr>
              <a:t>ments</a:t>
            </a:r>
            <a:r>
              <a:rPr lang="en-ZA" i="1" dirty="0" smtClean="0">
                <a:solidFill>
                  <a:srgbClr val="C00000"/>
                </a:solidFill>
              </a:rPr>
              <a:t> in all their details, he is entitled to stand up after all this work and list what he has accomplished”. </a:t>
            </a:r>
            <a:endParaRPr lang="en-ZA" i="1" dirty="0">
              <a:solidFill>
                <a:srgbClr val="C0000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MODEL YOURSELVES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“Today </a:t>
            </a:r>
            <a:r>
              <a:rPr lang="he-IL" i="1" dirty="0" smtClean="0">
                <a:solidFill>
                  <a:srgbClr val="004821"/>
                </a:solidFill>
              </a:rPr>
              <a:t>יהוה</a:t>
            </a:r>
            <a:r>
              <a:rPr lang="en-ZA" i="1" dirty="0" smtClean="0">
                <a:solidFill>
                  <a:srgbClr val="004821"/>
                </a:solidFill>
              </a:rPr>
              <a:t> your Elohim is commanding you to do these laws and right-rulings. And you shall guard and do them with all your heart and with all your being. “You have today caused </a:t>
            </a:r>
            <a:r>
              <a:rPr lang="he-IL" i="1" dirty="0" smtClean="0">
                <a:solidFill>
                  <a:srgbClr val="004821"/>
                </a:solidFill>
              </a:rPr>
              <a:t>יהוה</a:t>
            </a:r>
            <a:r>
              <a:rPr lang="en-ZA" i="1" dirty="0" smtClean="0">
                <a:solidFill>
                  <a:srgbClr val="004821"/>
                </a:solidFill>
              </a:rPr>
              <a:t> to proclaim to be your Elohim, and to walk in His ways and guard His laws, and His commands, and His right-rulings, and to obey His voice. “And </a:t>
            </a:r>
            <a:r>
              <a:rPr lang="he-IL" i="1" dirty="0" smtClean="0">
                <a:solidFill>
                  <a:srgbClr val="004821"/>
                </a:solidFill>
              </a:rPr>
              <a:t>יהוה</a:t>
            </a:r>
            <a:r>
              <a:rPr lang="en-ZA" i="1" dirty="0" smtClean="0">
                <a:solidFill>
                  <a:srgbClr val="004821"/>
                </a:solidFill>
              </a:rPr>
              <a:t> has caused you to proclaim today to be His people, a treasured possession, as He has spoken to you, and to guard all His commands, so as to set you high above all nations which He has made, for a praise, and for a name, and for esteem, and for you to be a set-apart people to </a:t>
            </a:r>
            <a:r>
              <a:rPr lang="he-IL" i="1" dirty="0" smtClean="0">
                <a:solidFill>
                  <a:srgbClr val="004821"/>
                </a:solidFill>
              </a:rPr>
              <a:t>יהוה</a:t>
            </a:r>
            <a:r>
              <a:rPr lang="en-ZA" i="1" dirty="0" smtClean="0">
                <a:solidFill>
                  <a:srgbClr val="004821"/>
                </a:solidFill>
              </a:rPr>
              <a:t> your Elohim, as He has spoken.” </a:t>
            </a:r>
            <a:r>
              <a:rPr lang="en-US" b="1" i="1" dirty="0" smtClean="0">
                <a:solidFill>
                  <a:srgbClr val="004821"/>
                </a:solidFill>
              </a:rPr>
              <a:t>(Deuteronomy 26:16-19)</a:t>
            </a:r>
          </a:p>
          <a:p>
            <a:r>
              <a:rPr lang="en-ZA" dirty="0" smtClean="0"/>
              <a:t>This is the last commandment given in our </a:t>
            </a:r>
            <a:r>
              <a:rPr lang="en-ZA" dirty="0" err="1" smtClean="0"/>
              <a:t>parsha</a:t>
            </a:r>
            <a:r>
              <a:rPr lang="en-ZA" dirty="0" smtClean="0"/>
              <a:t> this week. We are to walk in His ways. This is more than just obeying His Words. This is about modelling ourselves and behaviours after His attributes. So, just as He is merciful and gracious, so we should be merciful and gracious. The refinement of these and other righteous attributes in us is the work in the heart that </a:t>
            </a:r>
            <a:r>
              <a:rPr lang="he-IL" dirty="0" smtClean="0"/>
              <a:t>יהוה</a:t>
            </a:r>
            <a:r>
              <a:rPr lang="en-ZA" dirty="0" smtClean="0"/>
              <a:t> asks of all His children.</a:t>
            </a:r>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SET UP LARGE STONES</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“And it shall be, on the day when you pass over the </a:t>
            </a:r>
            <a:r>
              <a:rPr lang="en-ZA" i="1" dirty="0" err="1" smtClean="0">
                <a:solidFill>
                  <a:srgbClr val="004821"/>
                </a:solidFill>
              </a:rPr>
              <a:t>Yardĕn</a:t>
            </a:r>
            <a:r>
              <a:rPr lang="en-ZA" i="1" dirty="0" smtClean="0">
                <a:solidFill>
                  <a:srgbClr val="004821"/>
                </a:solidFill>
              </a:rPr>
              <a:t> to the land which </a:t>
            </a:r>
            <a:r>
              <a:rPr lang="he-IL" i="1" dirty="0" smtClean="0">
                <a:solidFill>
                  <a:srgbClr val="004821"/>
                </a:solidFill>
              </a:rPr>
              <a:t>יהוה</a:t>
            </a:r>
            <a:r>
              <a:rPr lang="en-ZA" i="1" dirty="0" smtClean="0">
                <a:solidFill>
                  <a:srgbClr val="004821"/>
                </a:solidFill>
              </a:rPr>
              <a:t> your Elohim is giving you, that you shall set up for yourselves large stones, and plaster them with plaster, and write on them all the Words of this Torah, when you have passed over, so that you go into the land which </a:t>
            </a:r>
            <a:r>
              <a:rPr lang="he-IL" i="1" dirty="0" smtClean="0">
                <a:solidFill>
                  <a:srgbClr val="004821"/>
                </a:solidFill>
              </a:rPr>
              <a:t>יהוה</a:t>
            </a:r>
            <a:r>
              <a:rPr lang="en-ZA" i="1" dirty="0" smtClean="0">
                <a:solidFill>
                  <a:srgbClr val="004821"/>
                </a:solidFill>
              </a:rPr>
              <a:t> your Elohim is giving you, ‘a land flowing with milk and honey,’ as </a:t>
            </a:r>
            <a:r>
              <a:rPr lang="he-IL" i="1" dirty="0" smtClean="0">
                <a:solidFill>
                  <a:srgbClr val="004821"/>
                </a:solidFill>
              </a:rPr>
              <a:t>יהוה</a:t>
            </a:r>
            <a:r>
              <a:rPr lang="en-ZA" i="1" dirty="0" smtClean="0">
                <a:solidFill>
                  <a:srgbClr val="004821"/>
                </a:solidFill>
              </a:rPr>
              <a:t> Elohim of your fathers has spoken to you. “And it shall be, when you have passed over the </a:t>
            </a:r>
            <a:r>
              <a:rPr lang="en-ZA" i="1" dirty="0" err="1" smtClean="0">
                <a:solidFill>
                  <a:srgbClr val="004821"/>
                </a:solidFill>
              </a:rPr>
              <a:t>Yardĕn</a:t>
            </a:r>
            <a:r>
              <a:rPr lang="en-ZA" i="1" dirty="0" smtClean="0">
                <a:solidFill>
                  <a:srgbClr val="004821"/>
                </a:solidFill>
              </a:rPr>
              <a:t>, that on Mount </a:t>
            </a:r>
            <a:r>
              <a:rPr lang="en-ZA" i="1" dirty="0" err="1" smtClean="0">
                <a:solidFill>
                  <a:srgbClr val="004821"/>
                </a:solidFill>
              </a:rPr>
              <a:t>Ěyḇal</a:t>
            </a:r>
            <a:r>
              <a:rPr lang="en-ZA" i="1" dirty="0" smtClean="0">
                <a:solidFill>
                  <a:srgbClr val="004821"/>
                </a:solidFill>
              </a:rPr>
              <a:t> you set up these stones, which I command you today, and you shall plaster them with plaster, and build an altar to </a:t>
            </a:r>
            <a:r>
              <a:rPr lang="he-IL" i="1" dirty="0" smtClean="0">
                <a:solidFill>
                  <a:srgbClr val="004821"/>
                </a:solidFill>
              </a:rPr>
              <a:t>יהוה</a:t>
            </a:r>
            <a:r>
              <a:rPr lang="en-ZA" i="1" dirty="0" smtClean="0">
                <a:solidFill>
                  <a:srgbClr val="004821"/>
                </a:solidFill>
              </a:rPr>
              <a:t> your Elohim there, an altar of stones – do not use an iron tool on them. “Build the altar of </a:t>
            </a:r>
            <a:r>
              <a:rPr lang="he-IL" i="1" dirty="0" smtClean="0">
                <a:solidFill>
                  <a:srgbClr val="004821"/>
                </a:solidFill>
              </a:rPr>
              <a:t>יהוה</a:t>
            </a:r>
            <a:r>
              <a:rPr lang="en-ZA" i="1" dirty="0" smtClean="0">
                <a:solidFill>
                  <a:srgbClr val="004821"/>
                </a:solidFill>
              </a:rPr>
              <a:t> your Elohim with complete stones, and you shall offer burnt offerings on it to </a:t>
            </a:r>
            <a:r>
              <a:rPr lang="he-IL" i="1" dirty="0" smtClean="0">
                <a:solidFill>
                  <a:srgbClr val="004821"/>
                </a:solidFill>
              </a:rPr>
              <a:t>יהוה</a:t>
            </a:r>
            <a:r>
              <a:rPr lang="en-ZA" i="1" dirty="0" smtClean="0">
                <a:solidFill>
                  <a:srgbClr val="004821"/>
                </a:solidFill>
              </a:rPr>
              <a:t> your Elohim, and shall offer peace offerings, and eat there, and rejoice before </a:t>
            </a:r>
            <a:r>
              <a:rPr lang="he-IL" i="1" dirty="0" smtClean="0">
                <a:solidFill>
                  <a:srgbClr val="004821"/>
                </a:solidFill>
              </a:rPr>
              <a:t>יהוה</a:t>
            </a:r>
            <a:r>
              <a:rPr lang="en-ZA" i="1" dirty="0" smtClean="0">
                <a:solidFill>
                  <a:srgbClr val="004821"/>
                </a:solidFill>
              </a:rPr>
              <a:t> your Elohim. “And you shall write all the Words of this Torah on the stones – plainly and well.” </a:t>
            </a:r>
            <a:r>
              <a:rPr lang="en-US" b="1" i="1" dirty="0" smtClean="0">
                <a:solidFill>
                  <a:srgbClr val="004821"/>
                </a:solidFill>
              </a:rPr>
              <a:t>(Deuteronomy 27:2-8)</a:t>
            </a:r>
          </a:p>
          <a:p>
            <a:endParaRPr lang="en-US" dirty="0" smtClean="0"/>
          </a:p>
          <a:p>
            <a:endParaRPr lang="en-ZA" dirty="0" smtClean="0"/>
          </a:p>
          <a:p>
            <a:endParaRPr lang="en-ZA" dirty="0" smtClean="0"/>
          </a:p>
          <a:p>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LIVING STONES</a:t>
            </a:r>
            <a:endParaRPr lang="en-ZA" dirty="0"/>
          </a:p>
        </p:txBody>
      </p:sp>
      <p:sp>
        <p:nvSpPr>
          <p:cNvPr id="3" name="Content Placeholder 2"/>
          <p:cNvSpPr>
            <a:spLocks noGrp="1"/>
          </p:cNvSpPr>
          <p:nvPr>
            <p:ph idx="1"/>
          </p:nvPr>
        </p:nvSpPr>
        <p:spPr/>
        <p:txBody>
          <a:bodyPr>
            <a:normAutofit fontScale="92500"/>
          </a:bodyPr>
          <a:lstStyle/>
          <a:p>
            <a:pPr>
              <a:lnSpc>
                <a:spcPts val="2300"/>
              </a:lnSpc>
            </a:pPr>
            <a:r>
              <a:rPr lang="en-US" sz="2400" dirty="0" smtClean="0"/>
              <a:t>When </a:t>
            </a:r>
            <a:r>
              <a:rPr lang="he-IL" sz="2400" dirty="0" smtClean="0"/>
              <a:t>יהוה</a:t>
            </a:r>
            <a:r>
              <a:rPr lang="en-US" sz="2400" dirty="0" smtClean="0"/>
              <a:t> first gave this covenant to the Children of Israel, Moses built an altar and set up twelve stones representing the Twelve Tribes of Israel. He read the book of the Covenant to the people who agreed with all </a:t>
            </a:r>
            <a:r>
              <a:rPr lang="he-IL" sz="2400" dirty="0" smtClean="0"/>
              <a:t>יהוה</a:t>
            </a:r>
            <a:r>
              <a:rPr lang="en-US" sz="2400" dirty="0" smtClean="0"/>
              <a:t> said. Moses then sprinkled blood on the altar and the people. This is called the </a:t>
            </a:r>
            <a:r>
              <a:rPr lang="en-US" sz="2400" i="1" dirty="0" smtClean="0"/>
              <a:t>“Blood of the Covenant”, </a:t>
            </a:r>
            <a:r>
              <a:rPr lang="en-US" sz="2400" dirty="0" smtClean="0"/>
              <a:t>which consequently sealed (like plaster) all the words spoken by </a:t>
            </a:r>
            <a:r>
              <a:rPr lang="he-IL" sz="2400" dirty="0" smtClean="0"/>
              <a:t>יהוה</a:t>
            </a:r>
            <a:r>
              <a:rPr lang="en-US" sz="2400" dirty="0" smtClean="0"/>
              <a:t> and the people </a:t>
            </a:r>
            <a:r>
              <a:rPr lang="en-US" sz="2400" b="1" i="1" dirty="0" smtClean="0">
                <a:solidFill>
                  <a:srgbClr val="004821"/>
                </a:solidFill>
              </a:rPr>
              <a:t>(Exodus 24; Hebrews 9:18; Hebrews 10:26-31).</a:t>
            </a:r>
            <a:endParaRPr lang="en-ZA" sz="2400" b="1" i="1" dirty="0" smtClean="0">
              <a:solidFill>
                <a:srgbClr val="004821"/>
              </a:solidFill>
            </a:endParaRPr>
          </a:p>
          <a:p>
            <a:pPr>
              <a:lnSpc>
                <a:spcPts val="2300"/>
              </a:lnSpc>
            </a:pPr>
            <a:r>
              <a:rPr lang="en-US" sz="2400" dirty="0" smtClean="0"/>
              <a:t>Because their parents broke the covenant with </a:t>
            </a:r>
            <a:r>
              <a:rPr lang="he-IL" sz="2400" dirty="0" smtClean="0"/>
              <a:t>יהוה</a:t>
            </a:r>
            <a:r>
              <a:rPr lang="en-US" sz="2400" dirty="0" smtClean="0"/>
              <a:t> by worshipping the golden calf, forty years later Moses is told to renew this covenant with their children before crossing over into the land. The same Words that were spoken over their parents are now written very clearly on large stones covered by plaster, representing the flesh of the stones. Today, those who are in </a:t>
            </a:r>
            <a:r>
              <a:rPr lang="he-IL" sz="2400" dirty="0" smtClean="0"/>
              <a:t>יהושע</a:t>
            </a:r>
            <a:r>
              <a:rPr lang="en-US" sz="2400" dirty="0" smtClean="0"/>
              <a:t> now have written on their HEARTS these very words. </a:t>
            </a:r>
          </a:p>
          <a:p>
            <a:pPr algn="ctr">
              <a:lnSpc>
                <a:spcPts val="2300"/>
              </a:lnSpc>
            </a:pPr>
            <a:r>
              <a:rPr lang="en-ZA" sz="2400" i="1" dirty="0" smtClean="0">
                <a:solidFill>
                  <a:srgbClr val="004821"/>
                </a:solidFill>
              </a:rPr>
              <a:t>you also, as living stones, are being built up, a spiritual house, a set-apart priesthood, to offer up spiritual slaughter offerings acceptable to Elohim through </a:t>
            </a:r>
            <a:r>
              <a:rPr lang="he-IL" sz="2400" i="1" dirty="0" smtClean="0">
                <a:solidFill>
                  <a:srgbClr val="004821"/>
                </a:solidFill>
              </a:rPr>
              <a:t>יהושע</a:t>
            </a:r>
            <a:r>
              <a:rPr lang="en-US" sz="2400" i="1" dirty="0" smtClean="0">
                <a:solidFill>
                  <a:srgbClr val="004821"/>
                </a:solidFill>
              </a:rPr>
              <a:t> Messiah. </a:t>
            </a:r>
            <a:r>
              <a:rPr lang="en-US" sz="2400" b="1" i="1" dirty="0" smtClean="0">
                <a:solidFill>
                  <a:srgbClr val="004821"/>
                </a:solidFill>
              </a:rPr>
              <a:t>(</a:t>
            </a:r>
            <a:r>
              <a:rPr lang="en-US" sz="2400" b="1" i="1" dirty="0" smtClean="0">
                <a:solidFill>
                  <a:srgbClr val="004821"/>
                </a:solidFill>
              </a:rPr>
              <a:t>1 Peter 2:5)</a:t>
            </a:r>
          </a:p>
          <a:p>
            <a:endParaRPr lang="en-US" dirty="0" smtClean="0"/>
          </a:p>
          <a:p>
            <a:endParaRPr lang="en-ZA" dirty="0" smtClean="0"/>
          </a:p>
          <a:p>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COMING IN AGREEMENT</a:t>
            </a:r>
            <a:endParaRPr lang="en-ZA" dirty="0"/>
          </a:p>
        </p:txBody>
      </p:sp>
      <p:sp>
        <p:nvSpPr>
          <p:cNvPr id="3" name="Content Placeholder 2"/>
          <p:cNvSpPr>
            <a:spLocks noGrp="1"/>
          </p:cNvSpPr>
          <p:nvPr>
            <p:ph idx="1"/>
          </p:nvPr>
        </p:nvSpPr>
        <p:spPr/>
        <p:txBody>
          <a:bodyPr>
            <a:normAutofit fontScale="92500"/>
          </a:bodyPr>
          <a:lstStyle/>
          <a:p>
            <a:pPr algn="ctr">
              <a:lnSpc>
                <a:spcPts val="2300"/>
              </a:lnSpc>
            </a:pPr>
            <a:r>
              <a:rPr lang="en-ZA" sz="2400" i="1" dirty="0" smtClean="0">
                <a:solidFill>
                  <a:srgbClr val="004821"/>
                </a:solidFill>
              </a:rPr>
              <a:t>“These are to stand on Mount </a:t>
            </a:r>
            <a:r>
              <a:rPr lang="en-ZA" sz="2400" i="1" dirty="0" err="1" smtClean="0">
                <a:solidFill>
                  <a:srgbClr val="004821"/>
                </a:solidFill>
              </a:rPr>
              <a:t>Gerizim</a:t>
            </a:r>
            <a:r>
              <a:rPr lang="en-ZA" sz="2400" i="1" dirty="0" smtClean="0">
                <a:solidFill>
                  <a:srgbClr val="004821"/>
                </a:solidFill>
              </a:rPr>
              <a:t> to bless the people, when you have passed over the </a:t>
            </a:r>
            <a:r>
              <a:rPr lang="en-ZA" sz="2400" i="1" dirty="0" err="1" smtClean="0">
                <a:solidFill>
                  <a:srgbClr val="004821"/>
                </a:solidFill>
              </a:rPr>
              <a:t>Yardĕn</a:t>
            </a:r>
            <a:r>
              <a:rPr lang="en-ZA" sz="2400" i="1" dirty="0" smtClean="0">
                <a:solidFill>
                  <a:srgbClr val="004821"/>
                </a:solidFill>
              </a:rPr>
              <a:t>: </a:t>
            </a:r>
            <a:r>
              <a:rPr lang="en-ZA" sz="2400" i="1" dirty="0" err="1" smtClean="0">
                <a:solidFill>
                  <a:srgbClr val="004821"/>
                </a:solidFill>
              </a:rPr>
              <a:t>Shimʽon</a:t>
            </a:r>
            <a:r>
              <a:rPr lang="en-ZA" sz="2400" i="1" dirty="0" smtClean="0">
                <a:solidFill>
                  <a:srgbClr val="004821"/>
                </a:solidFill>
              </a:rPr>
              <a:t>, and </a:t>
            </a:r>
            <a:r>
              <a:rPr lang="en-ZA" sz="2400" i="1" dirty="0" err="1" smtClean="0">
                <a:solidFill>
                  <a:srgbClr val="004821"/>
                </a:solidFill>
              </a:rPr>
              <a:t>Lĕwi</a:t>
            </a:r>
            <a:r>
              <a:rPr lang="en-ZA" sz="2400" i="1" dirty="0" smtClean="0">
                <a:solidFill>
                  <a:srgbClr val="004821"/>
                </a:solidFill>
              </a:rPr>
              <a:t>, and </a:t>
            </a:r>
            <a:r>
              <a:rPr lang="en-ZA" sz="2400" i="1" dirty="0" err="1" smtClean="0">
                <a:solidFill>
                  <a:srgbClr val="004821"/>
                </a:solidFill>
              </a:rPr>
              <a:t>Yehuḏah</a:t>
            </a:r>
            <a:r>
              <a:rPr lang="en-ZA" sz="2400" i="1" dirty="0" smtClean="0">
                <a:solidFill>
                  <a:srgbClr val="004821"/>
                </a:solidFill>
              </a:rPr>
              <a:t>, and </a:t>
            </a:r>
            <a:r>
              <a:rPr lang="en-ZA" sz="2400" i="1" dirty="0" err="1" smtClean="0">
                <a:solidFill>
                  <a:srgbClr val="004821"/>
                </a:solidFill>
              </a:rPr>
              <a:t>Yissasḵar</a:t>
            </a:r>
            <a:r>
              <a:rPr lang="en-ZA" sz="2400" i="1" dirty="0" smtClean="0">
                <a:solidFill>
                  <a:srgbClr val="004821"/>
                </a:solidFill>
              </a:rPr>
              <a:t>, and </a:t>
            </a:r>
            <a:r>
              <a:rPr lang="en-ZA" sz="2400" i="1" dirty="0" err="1" smtClean="0">
                <a:solidFill>
                  <a:srgbClr val="004821"/>
                </a:solidFill>
              </a:rPr>
              <a:t>Yosĕph</a:t>
            </a:r>
            <a:r>
              <a:rPr lang="en-ZA" sz="2400" i="1" dirty="0" smtClean="0">
                <a:solidFill>
                  <a:srgbClr val="004821"/>
                </a:solidFill>
              </a:rPr>
              <a:t>, and Binyamin. “And these are to stand on Mount </a:t>
            </a:r>
            <a:r>
              <a:rPr lang="en-ZA" sz="2400" i="1" dirty="0" err="1" smtClean="0">
                <a:solidFill>
                  <a:srgbClr val="004821"/>
                </a:solidFill>
              </a:rPr>
              <a:t>Ěyḇal</a:t>
            </a:r>
            <a:r>
              <a:rPr lang="en-ZA" sz="2400" i="1" dirty="0" smtClean="0">
                <a:solidFill>
                  <a:srgbClr val="004821"/>
                </a:solidFill>
              </a:rPr>
              <a:t> to curse: </a:t>
            </a:r>
            <a:r>
              <a:rPr lang="en-ZA" sz="2400" i="1" dirty="0" err="1" smtClean="0">
                <a:solidFill>
                  <a:srgbClr val="004821"/>
                </a:solidFill>
              </a:rPr>
              <a:t>Re’uḇĕn</a:t>
            </a:r>
            <a:r>
              <a:rPr lang="en-ZA" sz="2400" i="1" dirty="0" smtClean="0">
                <a:solidFill>
                  <a:srgbClr val="004821"/>
                </a:solidFill>
              </a:rPr>
              <a:t>, Gaḏ, and </a:t>
            </a:r>
            <a:r>
              <a:rPr lang="en-ZA" sz="2400" i="1" dirty="0" err="1" smtClean="0">
                <a:solidFill>
                  <a:srgbClr val="004821"/>
                </a:solidFill>
              </a:rPr>
              <a:t>Ashĕr</a:t>
            </a:r>
            <a:r>
              <a:rPr lang="en-ZA" sz="2400" i="1" dirty="0" smtClean="0">
                <a:solidFill>
                  <a:srgbClr val="004821"/>
                </a:solidFill>
              </a:rPr>
              <a:t>, and </a:t>
            </a:r>
            <a:r>
              <a:rPr lang="en-ZA" sz="2400" i="1" dirty="0" err="1" smtClean="0">
                <a:solidFill>
                  <a:srgbClr val="004821"/>
                </a:solidFill>
              </a:rPr>
              <a:t>Zeḇulun</a:t>
            </a:r>
            <a:r>
              <a:rPr lang="en-ZA" sz="2400" i="1" dirty="0" smtClean="0">
                <a:solidFill>
                  <a:srgbClr val="004821"/>
                </a:solidFill>
              </a:rPr>
              <a:t>, Dan, and Naphtali. “And the </a:t>
            </a:r>
            <a:r>
              <a:rPr lang="en-ZA" sz="2400" i="1" dirty="0" err="1" smtClean="0">
                <a:solidFill>
                  <a:srgbClr val="004821"/>
                </a:solidFill>
              </a:rPr>
              <a:t>Lĕwites</a:t>
            </a:r>
            <a:r>
              <a:rPr lang="en-ZA" sz="2400" i="1" dirty="0" smtClean="0">
                <a:solidFill>
                  <a:srgbClr val="004821"/>
                </a:solidFill>
              </a:rPr>
              <a:t> shall speak with a loud voice and say to all the men of </a:t>
            </a:r>
            <a:r>
              <a:rPr lang="en-ZA" sz="2400" i="1" dirty="0" err="1" smtClean="0">
                <a:solidFill>
                  <a:srgbClr val="004821"/>
                </a:solidFill>
              </a:rPr>
              <a:t>Yisra’ĕl</a:t>
            </a:r>
            <a:r>
              <a:rPr lang="en-ZA" sz="2400" i="1" dirty="0" smtClean="0">
                <a:solidFill>
                  <a:srgbClr val="004821"/>
                </a:solidFill>
              </a:rPr>
              <a:t>: </a:t>
            </a:r>
            <a:r>
              <a:rPr lang="en-ZA" sz="2400" b="1" i="1" dirty="0" smtClean="0">
                <a:solidFill>
                  <a:srgbClr val="004821"/>
                </a:solidFill>
              </a:rPr>
              <a:t>(</a:t>
            </a:r>
            <a:r>
              <a:rPr lang="en-ZA" sz="2400" b="1" i="1" dirty="0" smtClean="0">
                <a:solidFill>
                  <a:srgbClr val="004821"/>
                </a:solidFill>
              </a:rPr>
              <a:t>Deuteronomy 27:12-14)</a:t>
            </a:r>
          </a:p>
          <a:p>
            <a:pPr>
              <a:lnSpc>
                <a:spcPts val="2300"/>
              </a:lnSpc>
            </a:pPr>
            <a:r>
              <a:rPr lang="en-ZA" sz="2400" dirty="0" smtClean="0"/>
              <a:t>In the book of Joshua we read that, after entering the land, all Twelve Tribes presented themselves before this monumental place at the entrance of the land. Six tribes stood on one mountain and six tribes on the other with the Ark resting between them. In obedience to what Moses taught, the Levites declared in a loud voice the twelve fundamental curses from the Law of Moses over the Children of Israel. The people agreed and said </a:t>
            </a:r>
            <a:r>
              <a:rPr lang="en-ZA" sz="2400" b="1" dirty="0" smtClean="0"/>
              <a:t>“Amen” </a:t>
            </a:r>
            <a:r>
              <a:rPr lang="en-ZA" sz="2400" dirty="0" smtClean="0"/>
              <a:t>(“So be it”). Today may we also be a people, who know and understand the words of </a:t>
            </a:r>
            <a:r>
              <a:rPr lang="he-IL" sz="2400" dirty="0" smtClean="0"/>
              <a:t>יהוה</a:t>
            </a:r>
            <a:r>
              <a:rPr lang="en-ZA" sz="2400" dirty="0" smtClean="0"/>
              <a:t> and say </a:t>
            </a:r>
            <a:r>
              <a:rPr lang="en-ZA" sz="2400" i="1" dirty="0" smtClean="0"/>
              <a:t>“Amen”, “So be it.” </a:t>
            </a:r>
            <a:r>
              <a:rPr lang="en-ZA" sz="2400" dirty="0" smtClean="0"/>
              <a:t>(Deuteronomy 27:15-26, Joshua 8:30-35). </a:t>
            </a:r>
          </a:p>
          <a:p>
            <a:pPr>
              <a:lnSpc>
                <a:spcPts val="2300"/>
              </a:lnSpc>
            </a:pPr>
            <a:r>
              <a:rPr lang="en-US" sz="2400" b="1" i="1" dirty="0" smtClean="0"/>
              <a:t>Amen:</a:t>
            </a:r>
            <a:r>
              <a:rPr lang="en-US" sz="2400" dirty="0" smtClean="0"/>
              <a:t> Strong’s #543 TWOT 113b to confirm, support, uphold; to be established, be faithful; to be certain, i.e. to believe</a:t>
            </a:r>
            <a:endParaRPr lang="en-ZA" sz="2400" dirty="0" smtClean="0"/>
          </a:p>
          <a:p>
            <a:endParaRPr lang="en-ZA" dirty="0" smtClean="0"/>
          </a:p>
          <a:p>
            <a:endParaRPr lang="en-ZA" dirty="0" smtClean="0"/>
          </a:p>
          <a:p>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MOUNT GERIZIM AND MOUNT EBAL</a:t>
            </a:r>
            <a:endParaRPr lang="en-ZA" dirty="0"/>
          </a:p>
        </p:txBody>
      </p:sp>
      <p:sp>
        <p:nvSpPr>
          <p:cNvPr id="3" name="Content Placeholder 2"/>
          <p:cNvSpPr>
            <a:spLocks noGrp="1"/>
          </p:cNvSpPr>
          <p:nvPr>
            <p:ph idx="1"/>
          </p:nvPr>
        </p:nvSpPr>
        <p:spPr/>
        <p:txBody>
          <a:bodyPr/>
          <a:lstStyle/>
          <a:p>
            <a:r>
              <a:rPr lang="en-US" dirty="0" smtClean="0"/>
              <a:t>At their bases, Mount </a:t>
            </a:r>
            <a:r>
              <a:rPr lang="en-US" dirty="0" err="1" smtClean="0"/>
              <a:t>Gerizim</a:t>
            </a:r>
            <a:r>
              <a:rPr lang="en-US" dirty="0" smtClean="0"/>
              <a:t> and Mount </a:t>
            </a:r>
            <a:r>
              <a:rPr lang="en-US" dirty="0" err="1" smtClean="0"/>
              <a:t>Ebal</a:t>
            </a:r>
            <a:r>
              <a:rPr lang="en-US" dirty="0" smtClean="0"/>
              <a:t> are only five hundred yards apart, with the town of </a:t>
            </a:r>
            <a:r>
              <a:rPr lang="en-US" dirty="0" err="1" smtClean="0"/>
              <a:t>Shechem</a:t>
            </a:r>
            <a:r>
              <a:rPr lang="en-US" dirty="0" smtClean="0"/>
              <a:t> lying between them. It is reported that there are eighty springs in or around the town. </a:t>
            </a:r>
            <a:r>
              <a:rPr lang="en-US" dirty="0" err="1" smtClean="0"/>
              <a:t>Shechem</a:t>
            </a:r>
            <a:r>
              <a:rPr lang="en-US" dirty="0" smtClean="0"/>
              <a:t> means shoulder, as well as to rise early in the morning. The town is a city of refuge forty miles north of Jerusalem in the region of Ephraim.</a:t>
            </a:r>
            <a:endParaRPr lang="en-ZA" dirty="0" smtClean="0"/>
          </a:p>
          <a:p>
            <a:r>
              <a:rPr lang="en-US" dirty="0" smtClean="0"/>
              <a:t>When Abraham was called from Ur, he entered the land and stopped here first to build an altar to </a:t>
            </a:r>
            <a:r>
              <a:rPr lang="he-IL" dirty="0" smtClean="0"/>
              <a:t>יהוה</a:t>
            </a:r>
            <a:r>
              <a:rPr lang="en-US" dirty="0" smtClean="0"/>
              <a:t> </a:t>
            </a:r>
            <a:r>
              <a:rPr lang="en-US" b="1" i="1" dirty="0" smtClean="0">
                <a:solidFill>
                  <a:srgbClr val="004821"/>
                </a:solidFill>
              </a:rPr>
              <a:t>(Genesis 12:6). </a:t>
            </a:r>
            <a:r>
              <a:rPr lang="en-US" dirty="0" smtClean="0"/>
              <a:t>It was here that Jacob buried his family idols and grazed his flocks at the well </a:t>
            </a:r>
            <a:r>
              <a:rPr lang="en-US" b="1" i="1" dirty="0" smtClean="0">
                <a:solidFill>
                  <a:srgbClr val="004821"/>
                </a:solidFill>
              </a:rPr>
              <a:t>(Genesis 35:4; 37:12-14). Genesis 49:29-32 </a:t>
            </a:r>
            <a:r>
              <a:rPr lang="en-US" dirty="0" smtClean="0"/>
              <a:t>and </a:t>
            </a:r>
            <a:r>
              <a:rPr lang="en-US" b="1" i="1" dirty="0" smtClean="0">
                <a:solidFill>
                  <a:srgbClr val="004821"/>
                </a:solidFill>
              </a:rPr>
              <a:t>Acts 7:16 </a:t>
            </a:r>
            <a:r>
              <a:rPr lang="en-US" dirty="0" smtClean="0"/>
              <a:t>records the patriarchs are buried at </a:t>
            </a:r>
            <a:r>
              <a:rPr lang="en-US" dirty="0" err="1" smtClean="0"/>
              <a:t>Shechem</a:t>
            </a:r>
            <a:r>
              <a:rPr lang="en-US" dirty="0" smtClean="0"/>
              <a:t> in the plot both Abraham and Jacob repurchased </a:t>
            </a:r>
            <a:r>
              <a:rPr lang="en-US" b="1" i="1" dirty="0" smtClean="0">
                <a:solidFill>
                  <a:srgbClr val="004821"/>
                </a:solidFill>
              </a:rPr>
              <a:t>(Genesis 33). </a:t>
            </a:r>
            <a:r>
              <a:rPr lang="en-US" dirty="0" smtClean="0"/>
              <a:t>Jeroboam was crowned king of Israel here after separating and taking ten tribes from Solomon's son </a:t>
            </a:r>
            <a:r>
              <a:rPr lang="en-US" dirty="0" err="1" smtClean="0"/>
              <a:t>Rehoboam</a:t>
            </a:r>
            <a:r>
              <a:rPr lang="en-US" dirty="0" smtClean="0"/>
              <a:t> King of Judah. </a:t>
            </a:r>
            <a:r>
              <a:rPr lang="en-US" dirty="0" err="1" smtClean="0"/>
              <a:t>Shechem</a:t>
            </a:r>
            <a:r>
              <a:rPr lang="en-US" dirty="0" smtClean="0"/>
              <a:t> became the capital of Samaria for the Northern Kingdom, the House of Israel.</a:t>
            </a:r>
            <a:endParaRPr lang="en-ZA" dirty="0" smtClean="0"/>
          </a:p>
          <a:p>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A CURSED IS THE MAN WHO…</a:t>
            </a:r>
            <a:endParaRPr lang="en-ZA" dirty="0"/>
          </a:p>
        </p:txBody>
      </p:sp>
      <p:sp>
        <p:nvSpPr>
          <p:cNvPr id="3" name="Content Placeholder 2"/>
          <p:cNvSpPr>
            <a:spLocks noGrp="1"/>
          </p:cNvSpPr>
          <p:nvPr>
            <p:ph idx="1"/>
          </p:nvPr>
        </p:nvSpPr>
        <p:spPr/>
        <p:txBody>
          <a:bodyPr>
            <a:normAutofit fontScale="92500" lnSpcReduction="20000"/>
          </a:bodyPr>
          <a:lstStyle/>
          <a:p>
            <a:pPr marL="457200" indent="-457200">
              <a:buFont typeface="+mj-lt"/>
              <a:buAutoNum type="arabicPeriod"/>
            </a:pPr>
            <a:r>
              <a:rPr lang="en-ZA" sz="2400" i="1" dirty="0" smtClean="0">
                <a:solidFill>
                  <a:srgbClr val="004821"/>
                </a:solidFill>
              </a:rPr>
              <a:t>.. makes </a:t>
            </a:r>
            <a:r>
              <a:rPr lang="en-ZA" sz="2400" i="1" dirty="0" smtClean="0">
                <a:solidFill>
                  <a:srgbClr val="004821"/>
                </a:solidFill>
              </a:rPr>
              <a:t>a carved or moulded image, an abomination to </a:t>
            </a:r>
            <a:r>
              <a:rPr lang="he-IL" sz="2400" i="1" dirty="0" smtClean="0">
                <a:solidFill>
                  <a:srgbClr val="004821"/>
                </a:solidFill>
              </a:rPr>
              <a:t>יהוה</a:t>
            </a:r>
            <a:r>
              <a:rPr lang="en-ZA" sz="2400" i="1" dirty="0" smtClean="0">
                <a:solidFill>
                  <a:srgbClr val="004821"/>
                </a:solidFill>
              </a:rPr>
              <a:t>, the work of the hands of the craftsman, and sets it up in secret.’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makes </a:t>
            </a:r>
            <a:r>
              <a:rPr lang="en-ZA" sz="2400" i="1" dirty="0" smtClean="0">
                <a:solidFill>
                  <a:srgbClr val="004821"/>
                </a:solidFill>
              </a:rPr>
              <a:t>light of his father or his mother.’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moves </a:t>
            </a:r>
            <a:r>
              <a:rPr lang="en-ZA" sz="2400" i="1" dirty="0" smtClean="0">
                <a:solidFill>
                  <a:srgbClr val="004821"/>
                </a:solidFill>
              </a:rPr>
              <a:t>his neighbour’s boundary.’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misleads </a:t>
            </a:r>
            <a:r>
              <a:rPr lang="en-ZA" sz="2400" i="1" dirty="0" smtClean="0">
                <a:solidFill>
                  <a:srgbClr val="004821"/>
                </a:solidFill>
              </a:rPr>
              <a:t>the blind in the way.’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twists </a:t>
            </a:r>
            <a:r>
              <a:rPr lang="en-ZA" sz="2400" i="1" dirty="0" smtClean="0">
                <a:solidFill>
                  <a:srgbClr val="004821"/>
                </a:solidFill>
              </a:rPr>
              <a:t>the right-ruling of the stranger, the fatherless, and widow.’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lies </a:t>
            </a:r>
            <a:r>
              <a:rPr lang="en-ZA" sz="2400" i="1" dirty="0" smtClean="0">
                <a:solidFill>
                  <a:srgbClr val="004821"/>
                </a:solidFill>
              </a:rPr>
              <a:t>with his father’s wife, because he has uncovered his father’s bed.’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lies </a:t>
            </a:r>
            <a:r>
              <a:rPr lang="en-ZA" sz="2400" i="1" dirty="0" smtClean="0">
                <a:solidFill>
                  <a:srgbClr val="004821"/>
                </a:solidFill>
              </a:rPr>
              <a:t>with any beast.’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lies </a:t>
            </a:r>
            <a:r>
              <a:rPr lang="en-ZA" sz="2400" i="1" dirty="0" smtClean="0">
                <a:solidFill>
                  <a:srgbClr val="004821"/>
                </a:solidFill>
              </a:rPr>
              <a:t>with his sister, the daughter of his father or the daughter of his mother.’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lies </a:t>
            </a:r>
            <a:r>
              <a:rPr lang="en-ZA" sz="2400" i="1" dirty="0" smtClean="0">
                <a:solidFill>
                  <a:srgbClr val="004821"/>
                </a:solidFill>
              </a:rPr>
              <a:t>with his mother-in-law.’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smites </a:t>
            </a:r>
            <a:r>
              <a:rPr lang="en-ZA" sz="2400" i="1" dirty="0" smtClean="0">
                <a:solidFill>
                  <a:srgbClr val="004821"/>
                </a:solidFill>
              </a:rPr>
              <a:t>his neighbour secretly.’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takes </a:t>
            </a:r>
            <a:r>
              <a:rPr lang="en-ZA" sz="2400" i="1" dirty="0" smtClean="0">
                <a:solidFill>
                  <a:srgbClr val="004821"/>
                </a:solidFill>
              </a:rPr>
              <a:t>a bribe to slay an innocent being.’ </a:t>
            </a:r>
            <a:endParaRPr lang="en-ZA" sz="2400" i="1" dirty="0" smtClean="0">
              <a:solidFill>
                <a:srgbClr val="004821"/>
              </a:solidFill>
            </a:endParaRPr>
          </a:p>
          <a:p>
            <a:pPr marL="457200" indent="-457200">
              <a:buFont typeface="+mj-lt"/>
              <a:buAutoNum type="arabicPeriod"/>
            </a:pPr>
            <a:r>
              <a:rPr lang="en-ZA" sz="2400" i="1" dirty="0" smtClean="0">
                <a:solidFill>
                  <a:srgbClr val="004821"/>
                </a:solidFill>
              </a:rPr>
              <a:t>.. does </a:t>
            </a:r>
            <a:r>
              <a:rPr lang="en-ZA" sz="2400" i="1" dirty="0" smtClean="0">
                <a:solidFill>
                  <a:srgbClr val="004821"/>
                </a:solidFill>
              </a:rPr>
              <a:t>not establish the Words of this Torah.’ </a:t>
            </a:r>
            <a:endParaRPr lang="en-ZA" sz="2400" i="1" dirty="0" smtClean="0">
              <a:solidFill>
                <a:srgbClr val="004821"/>
              </a:solidFill>
            </a:endParaRPr>
          </a:p>
          <a:p>
            <a:pPr marL="457200" indent="-457200"/>
            <a:r>
              <a:rPr lang="en-ZA" sz="2400" i="1" dirty="0" smtClean="0">
                <a:solidFill>
                  <a:srgbClr val="004821"/>
                </a:solidFill>
              </a:rPr>
              <a:t>And </a:t>
            </a:r>
            <a:r>
              <a:rPr lang="en-ZA" sz="2400" i="1" dirty="0" smtClean="0">
                <a:solidFill>
                  <a:srgbClr val="004821"/>
                </a:solidFill>
              </a:rPr>
              <a:t>all the people shall say, ‘</a:t>
            </a:r>
            <a:r>
              <a:rPr lang="en-ZA" sz="2400" i="1" dirty="0" err="1" smtClean="0">
                <a:solidFill>
                  <a:srgbClr val="004821"/>
                </a:solidFill>
              </a:rPr>
              <a:t>Amĕn</a:t>
            </a:r>
            <a:r>
              <a:rPr lang="en-ZA" sz="2400" i="1" dirty="0" smtClean="0">
                <a:solidFill>
                  <a:srgbClr val="004821"/>
                </a:solidFill>
              </a:rPr>
              <a:t>!’ </a:t>
            </a:r>
            <a:r>
              <a:rPr lang="en-US" sz="2400" i="1" dirty="0" smtClean="0">
                <a:solidFill>
                  <a:srgbClr val="004821"/>
                </a:solidFill>
              </a:rPr>
              <a:t>(</a:t>
            </a:r>
            <a:r>
              <a:rPr lang="en-US" sz="2400" i="1" dirty="0" smtClean="0">
                <a:solidFill>
                  <a:srgbClr val="004821"/>
                </a:solidFill>
              </a:rPr>
              <a:t>Deuteronomy 27:15-26</a:t>
            </a:r>
            <a:r>
              <a:rPr lang="en-US" sz="2400" i="1" dirty="0" smtClean="0">
                <a:solidFill>
                  <a:srgbClr val="004821"/>
                </a:solidFill>
              </a:rPr>
              <a:t>)</a:t>
            </a:r>
            <a:endParaRPr lang="en-ZA" sz="2400" i="1" dirty="0" smtClean="0">
              <a:solidFill>
                <a:srgbClr val="004821"/>
              </a:solidFill>
            </a:endParaRPr>
          </a:p>
          <a:p>
            <a:endParaRPr lang="en-ZA" dirty="0" smtClean="0"/>
          </a:p>
          <a:p>
            <a:endParaRPr lang="en-ZA" dirty="0" smtClean="0"/>
          </a:p>
          <a:p>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ARTSCROLL COMMENTARY</a:t>
            </a:r>
            <a:endParaRPr lang="en-ZA" dirty="0"/>
          </a:p>
        </p:txBody>
      </p:sp>
      <p:sp>
        <p:nvSpPr>
          <p:cNvPr id="3" name="Content Placeholder 2"/>
          <p:cNvSpPr>
            <a:spLocks noGrp="1"/>
          </p:cNvSpPr>
          <p:nvPr>
            <p:ph idx="1"/>
          </p:nvPr>
        </p:nvSpPr>
        <p:spPr/>
        <p:txBody>
          <a:bodyPr>
            <a:noAutofit/>
          </a:bodyPr>
          <a:lstStyle/>
          <a:p>
            <a:pPr>
              <a:lnSpc>
                <a:spcPts val="2100"/>
              </a:lnSpc>
            </a:pPr>
            <a:r>
              <a:rPr lang="en-US" i="1" dirty="0" smtClean="0">
                <a:solidFill>
                  <a:srgbClr val="C00000"/>
                </a:solidFill>
              </a:rPr>
              <a:t>To the casual reader, the admonitions contained in these verses may seem to be arranged in a random order, but this is not the case. Consider the following: the prohibition against idolatry (verse 15) is with that juxtaposed (</a:t>
            </a:r>
            <a:r>
              <a:rPr lang="en-ZA" i="1" dirty="0" smtClean="0">
                <a:solidFill>
                  <a:srgbClr val="C00000"/>
                </a:solidFill>
              </a:rPr>
              <a:t>Placed side by side often for comparison) </a:t>
            </a:r>
            <a:r>
              <a:rPr lang="en-US" i="1" dirty="0" smtClean="0">
                <a:solidFill>
                  <a:srgbClr val="C00000"/>
                </a:solidFill>
              </a:rPr>
              <a:t>of degrading one’s parents “who outwardly is respectful to his parents but inwardly considers himself vastly superior to them” along with trespassing against one’s neighbor’s property by removing his neighbor’s boundary markers or landmarks. Now consider this: one who does not honor and fear </a:t>
            </a:r>
            <a:r>
              <a:rPr lang="he-IL" i="1" dirty="0" smtClean="0">
                <a:solidFill>
                  <a:srgbClr val="C00000"/>
                </a:solidFill>
              </a:rPr>
              <a:t>יהוה</a:t>
            </a:r>
            <a:r>
              <a:rPr lang="en-US" i="1" dirty="0" smtClean="0">
                <a:solidFill>
                  <a:srgbClr val="C00000"/>
                </a:solidFill>
              </a:rPr>
              <a:t> but turns to idolatry (the first and second commandments) will not honor one’s parents (the fifth commandment and vice versa) will likewise not honor the property of one’s neighbor (including his neighbor’s wife). Juxtaposed next to these commands is the prohibition against misleading a blind person (verse 18). This means that we should not take advantage of his blindness by advising him in a way beneficial to us and to his disadvantage. Juxtaposed to that is one who steals justice from another by perverting judgment against one who is weaker socially or financially or who is less informed at law than another thereby giving the advantage to the stronger (</a:t>
            </a:r>
            <a:r>
              <a:rPr lang="en-US" i="1" dirty="0" err="1" smtClean="0">
                <a:solidFill>
                  <a:srgbClr val="C00000"/>
                </a:solidFill>
              </a:rPr>
              <a:t>ArtScroll</a:t>
            </a:r>
            <a:r>
              <a:rPr lang="en-US" i="1" dirty="0" smtClean="0">
                <a:solidFill>
                  <a:srgbClr val="C00000"/>
                </a:solidFill>
              </a:rPr>
              <a:t> Davis Edition Baal </a:t>
            </a:r>
            <a:r>
              <a:rPr lang="en-US" i="1" dirty="0" err="1" smtClean="0">
                <a:solidFill>
                  <a:srgbClr val="C00000"/>
                </a:solidFill>
              </a:rPr>
              <a:t>HaTurim</a:t>
            </a:r>
            <a:r>
              <a:rPr lang="en-US" i="1" dirty="0" smtClean="0">
                <a:solidFill>
                  <a:srgbClr val="C00000"/>
                </a:solidFill>
              </a:rPr>
              <a:t> Chumash/</a:t>
            </a:r>
            <a:r>
              <a:rPr lang="en-US" i="1" dirty="0" err="1" smtClean="0">
                <a:solidFill>
                  <a:srgbClr val="C00000"/>
                </a:solidFill>
              </a:rPr>
              <a:t>Devarim</a:t>
            </a:r>
            <a:r>
              <a:rPr lang="en-US" i="1" dirty="0" smtClean="0">
                <a:solidFill>
                  <a:srgbClr val="C00000"/>
                </a:solidFill>
              </a:rPr>
              <a:t>, pp. 2126–2127). </a:t>
            </a:r>
            <a:endParaRPr lang="en-ZA" i="1" dirty="0">
              <a:solidFill>
                <a:srgbClr val="C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ZA" dirty="0" smtClean="0"/>
              <a:t>BLESSINGS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it shall be, if you diligently obey the voice of </a:t>
            </a:r>
            <a:r>
              <a:rPr lang="he-IL" i="1" dirty="0" smtClean="0">
                <a:solidFill>
                  <a:srgbClr val="004821"/>
                </a:solidFill>
              </a:rPr>
              <a:t>יהוה</a:t>
            </a:r>
            <a:r>
              <a:rPr lang="en-ZA" i="1" dirty="0" smtClean="0">
                <a:solidFill>
                  <a:srgbClr val="004821"/>
                </a:solidFill>
              </a:rPr>
              <a:t> your Elohim, to guard to do all His commands which I command you today, that </a:t>
            </a:r>
            <a:r>
              <a:rPr lang="he-IL" i="1" dirty="0" smtClean="0">
                <a:solidFill>
                  <a:srgbClr val="004821"/>
                </a:solidFill>
              </a:rPr>
              <a:t>יהוה</a:t>
            </a:r>
            <a:r>
              <a:rPr lang="en-ZA" i="1" dirty="0" smtClean="0">
                <a:solidFill>
                  <a:srgbClr val="004821"/>
                </a:solidFill>
              </a:rPr>
              <a:t> your Elohim shall set you high above all nations of the earth. “And all these blessings shall come upon you and overtake you, if you obey the voice of </a:t>
            </a:r>
            <a:r>
              <a:rPr lang="he-IL" i="1" dirty="0" smtClean="0">
                <a:solidFill>
                  <a:srgbClr val="004821"/>
                </a:solidFill>
              </a:rPr>
              <a:t>יהוה</a:t>
            </a:r>
            <a:r>
              <a:rPr lang="en-ZA" i="1" dirty="0" smtClean="0">
                <a:solidFill>
                  <a:srgbClr val="004821"/>
                </a:solidFill>
              </a:rPr>
              <a:t> your Elohim: </a:t>
            </a:r>
            <a:r>
              <a:rPr lang="en-US" b="1" i="1" dirty="0" smtClean="0">
                <a:solidFill>
                  <a:srgbClr val="004821"/>
                </a:solidFill>
              </a:rPr>
              <a:t>(Deuteronomy 28:1-2)</a:t>
            </a:r>
          </a:p>
          <a:p>
            <a:pPr>
              <a:lnSpc>
                <a:spcPts val="2100"/>
              </a:lnSpc>
            </a:pPr>
            <a:r>
              <a:rPr lang="en-ZA" dirty="0" smtClean="0"/>
              <a:t>Jeffrey </a:t>
            </a:r>
            <a:r>
              <a:rPr lang="en-ZA" dirty="0" err="1" smtClean="0"/>
              <a:t>Tigay</a:t>
            </a:r>
            <a:r>
              <a:rPr lang="en-ZA" dirty="0" smtClean="0"/>
              <a:t> in the JPS Torah Commentary shared </a:t>
            </a:r>
            <a:r>
              <a:rPr lang="en-ZA" dirty="0" smtClean="0"/>
              <a:t>a chiastic structure </a:t>
            </a:r>
            <a:r>
              <a:rPr lang="en-ZA" dirty="0" smtClean="0"/>
              <a:t>on </a:t>
            </a:r>
            <a:r>
              <a:rPr lang="en-ZA" dirty="0" smtClean="0"/>
              <a:t>the blessing as </a:t>
            </a:r>
            <a:r>
              <a:rPr lang="en-ZA" dirty="0" smtClean="0"/>
              <a:t>they are outlined in the </a:t>
            </a:r>
            <a:r>
              <a:rPr lang="en-ZA" dirty="0" smtClean="0"/>
              <a:t>Torah. </a:t>
            </a:r>
            <a:endParaRPr lang="en-ZA" dirty="0" smtClean="0"/>
          </a:p>
          <a:p>
            <a:pPr>
              <a:lnSpc>
                <a:spcPts val="2100"/>
              </a:lnSpc>
            </a:pPr>
            <a:r>
              <a:rPr lang="en-ZA" dirty="0" smtClean="0">
                <a:solidFill>
                  <a:srgbClr val="002060"/>
                </a:solidFill>
              </a:rPr>
              <a:t>	A</a:t>
            </a:r>
            <a:r>
              <a:rPr lang="en-ZA" dirty="0" smtClean="0">
                <a:solidFill>
                  <a:srgbClr val="002060"/>
                </a:solidFill>
              </a:rPr>
              <a:t>. Economic success (v. 3a)</a:t>
            </a:r>
          </a:p>
          <a:p>
            <a:pPr>
              <a:lnSpc>
                <a:spcPts val="2100"/>
              </a:lnSpc>
            </a:pPr>
            <a:r>
              <a:rPr lang="en-ZA" dirty="0" smtClean="0">
                <a:solidFill>
                  <a:srgbClr val="002060"/>
                </a:solidFill>
              </a:rPr>
              <a:t>		B</a:t>
            </a:r>
            <a:r>
              <a:rPr lang="en-ZA" dirty="0" smtClean="0">
                <a:solidFill>
                  <a:srgbClr val="002060"/>
                </a:solidFill>
              </a:rPr>
              <a:t>. Fertility of soil (v. 3b)</a:t>
            </a:r>
          </a:p>
          <a:p>
            <a:pPr>
              <a:lnSpc>
                <a:spcPts val="2100"/>
              </a:lnSpc>
            </a:pPr>
            <a:r>
              <a:rPr lang="en-ZA" dirty="0" smtClean="0">
                <a:solidFill>
                  <a:srgbClr val="002060"/>
                </a:solidFill>
              </a:rPr>
              <a:t>			C</a:t>
            </a:r>
            <a:r>
              <a:rPr lang="en-ZA" dirty="0" smtClean="0">
                <a:solidFill>
                  <a:srgbClr val="002060"/>
                </a:solidFill>
              </a:rPr>
              <a:t>. Fertility of humans and animals (v. 4)</a:t>
            </a:r>
          </a:p>
          <a:p>
            <a:pPr>
              <a:lnSpc>
                <a:spcPts val="2100"/>
              </a:lnSpc>
            </a:pPr>
            <a:r>
              <a:rPr lang="en-ZA" dirty="0" smtClean="0">
                <a:solidFill>
                  <a:srgbClr val="002060"/>
                </a:solidFill>
              </a:rPr>
              <a:t>				D</a:t>
            </a:r>
            <a:r>
              <a:rPr lang="en-ZA" dirty="0" smtClean="0">
                <a:solidFill>
                  <a:srgbClr val="002060"/>
                </a:solidFill>
              </a:rPr>
              <a:t>. Abundant food (v. 5)</a:t>
            </a:r>
          </a:p>
          <a:p>
            <a:pPr>
              <a:lnSpc>
                <a:spcPts val="2100"/>
              </a:lnSpc>
            </a:pPr>
            <a:r>
              <a:rPr lang="en-ZA" b="1" dirty="0" smtClean="0">
                <a:solidFill>
                  <a:srgbClr val="002060"/>
                </a:solidFill>
              </a:rPr>
              <a:t>					E</a:t>
            </a:r>
            <a:r>
              <a:rPr lang="en-ZA" b="1" dirty="0" smtClean="0">
                <a:solidFill>
                  <a:srgbClr val="002060"/>
                </a:solidFill>
              </a:rPr>
              <a:t>. Military success (v. 6)</a:t>
            </a:r>
          </a:p>
          <a:p>
            <a:pPr>
              <a:lnSpc>
                <a:spcPts val="2100"/>
              </a:lnSpc>
            </a:pPr>
            <a:r>
              <a:rPr lang="en-ZA" b="1" dirty="0" smtClean="0">
                <a:solidFill>
                  <a:srgbClr val="002060"/>
                </a:solidFill>
              </a:rPr>
              <a:t>					E’. </a:t>
            </a:r>
            <a:r>
              <a:rPr lang="en-ZA" b="1" dirty="0" smtClean="0">
                <a:solidFill>
                  <a:srgbClr val="002060"/>
                </a:solidFill>
              </a:rPr>
              <a:t>Military success (v. 7)</a:t>
            </a:r>
          </a:p>
          <a:p>
            <a:pPr>
              <a:lnSpc>
                <a:spcPts val="2100"/>
              </a:lnSpc>
            </a:pPr>
            <a:r>
              <a:rPr lang="en-ZA" dirty="0" smtClean="0">
                <a:solidFill>
                  <a:srgbClr val="002060"/>
                </a:solidFill>
              </a:rPr>
              <a:t>				D</a:t>
            </a:r>
            <a:r>
              <a:rPr lang="en-ZA" dirty="0" smtClean="0">
                <a:solidFill>
                  <a:srgbClr val="002060"/>
                </a:solidFill>
              </a:rPr>
              <a:t>’. Abundant food (v. 8)</a:t>
            </a:r>
          </a:p>
          <a:p>
            <a:pPr>
              <a:lnSpc>
                <a:spcPts val="2100"/>
              </a:lnSpc>
            </a:pPr>
            <a:r>
              <a:rPr lang="en-ZA" dirty="0" smtClean="0">
                <a:solidFill>
                  <a:srgbClr val="002060"/>
                </a:solidFill>
              </a:rPr>
              <a:t>			C</a:t>
            </a:r>
            <a:r>
              <a:rPr lang="en-ZA" dirty="0" smtClean="0">
                <a:solidFill>
                  <a:srgbClr val="002060"/>
                </a:solidFill>
              </a:rPr>
              <a:t>’. Fertility of humans and animals (v.11)</a:t>
            </a:r>
          </a:p>
          <a:p>
            <a:pPr>
              <a:lnSpc>
                <a:spcPts val="2100"/>
              </a:lnSpc>
            </a:pPr>
            <a:r>
              <a:rPr lang="en-ZA" dirty="0" smtClean="0">
                <a:solidFill>
                  <a:srgbClr val="002060"/>
                </a:solidFill>
              </a:rPr>
              <a:t>		B</a:t>
            </a:r>
            <a:r>
              <a:rPr lang="en-ZA" dirty="0" smtClean="0">
                <a:solidFill>
                  <a:srgbClr val="002060"/>
                </a:solidFill>
              </a:rPr>
              <a:t>’. Fertility of soil (v. 12a)</a:t>
            </a:r>
          </a:p>
          <a:p>
            <a:pPr>
              <a:lnSpc>
                <a:spcPts val="2100"/>
              </a:lnSpc>
            </a:pPr>
            <a:r>
              <a:rPr lang="en-ZA" dirty="0" smtClean="0">
                <a:solidFill>
                  <a:srgbClr val="002060"/>
                </a:solidFill>
              </a:rPr>
              <a:t>	A</a:t>
            </a:r>
            <a:r>
              <a:rPr lang="en-ZA" dirty="0" smtClean="0">
                <a:solidFill>
                  <a:srgbClr val="002060"/>
                </a:solidFill>
              </a:rPr>
              <a:t>’. Economic success (v. 12b-13)</a:t>
            </a:r>
            <a:endParaRPr lang="en-US" dirty="0" smtClean="0">
              <a:solidFill>
                <a:srgbClr val="00206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384"/>
            <a:ext cx="8229600" cy="1143000"/>
          </a:xfrm>
        </p:spPr>
        <p:txBody>
          <a:bodyPr/>
          <a:lstStyle/>
          <a:p>
            <a:r>
              <a:rPr lang="en-ZA" dirty="0" smtClean="0"/>
              <a:t>BLESSINGS</a:t>
            </a:r>
            <a:endParaRPr lang="en-ZA" dirty="0"/>
          </a:p>
        </p:txBody>
      </p:sp>
      <p:sp>
        <p:nvSpPr>
          <p:cNvPr id="3" name="Content Placeholder 2"/>
          <p:cNvSpPr>
            <a:spLocks noGrp="1"/>
          </p:cNvSpPr>
          <p:nvPr>
            <p:ph idx="1"/>
          </p:nvPr>
        </p:nvSpPr>
        <p:spPr>
          <a:xfrm>
            <a:off x="467544" y="1124744"/>
            <a:ext cx="8229600" cy="5733256"/>
          </a:xfrm>
        </p:spPr>
        <p:txBody>
          <a:bodyPr>
            <a:normAutofit fontScale="25000" lnSpcReduction="20000"/>
          </a:bodyPr>
          <a:lstStyle/>
          <a:p>
            <a:pPr algn="ctr">
              <a:lnSpc>
                <a:spcPts val="2100"/>
              </a:lnSpc>
            </a:pPr>
            <a:r>
              <a:rPr lang="en-ZA" sz="8800" i="1" dirty="0" smtClean="0">
                <a:solidFill>
                  <a:srgbClr val="004821"/>
                </a:solidFill>
              </a:rPr>
              <a:t>“Blessed are you in the city, and blessed are you in the field. “Blessed is the fruit of your body, and the fruit of your ground and the fruit of your livestock ... “Blessed is your basket and your kneading bowl. “Blessed are you when you come in, and blessed are you when you go out. “</a:t>
            </a:r>
            <a:r>
              <a:rPr lang="he-IL" sz="8800" i="1" dirty="0" smtClean="0">
                <a:solidFill>
                  <a:srgbClr val="004821"/>
                </a:solidFill>
              </a:rPr>
              <a:t>יהוה</a:t>
            </a:r>
            <a:r>
              <a:rPr lang="en-ZA" sz="8800" i="1" dirty="0" smtClean="0">
                <a:solidFill>
                  <a:srgbClr val="004821"/>
                </a:solidFill>
              </a:rPr>
              <a:t> causes your enemies who rise against you to be smitten before your face – they come out against you one way and flee before you seven ways. “</a:t>
            </a:r>
            <a:r>
              <a:rPr lang="he-IL" sz="8800" i="1" dirty="0" smtClean="0">
                <a:solidFill>
                  <a:srgbClr val="004821"/>
                </a:solidFill>
              </a:rPr>
              <a:t>יהוה</a:t>
            </a:r>
            <a:r>
              <a:rPr lang="en-ZA" sz="8800" i="1" dirty="0" smtClean="0">
                <a:solidFill>
                  <a:srgbClr val="004821"/>
                </a:solidFill>
              </a:rPr>
              <a:t> commands the blessing on you in your storehouses and in all to which you set your hand, and shall bless you in the land which </a:t>
            </a:r>
            <a:r>
              <a:rPr lang="he-IL" sz="8800" i="1" dirty="0" smtClean="0">
                <a:solidFill>
                  <a:srgbClr val="004821"/>
                </a:solidFill>
              </a:rPr>
              <a:t>יהוה</a:t>
            </a:r>
            <a:r>
              <a:rPr lang="en-ZA" sz="8800" i="1" dirty="0" smtClean="0">
                <a:solidFill>
                  <a:srgbClr val="004821"/>
                </a:solidFill>
              </a:rPr>
              <a:t> your Elohim is giving you. “</a:t>
            </a:r>
            <a:r>
              <a:rPr lang="he-IL" sz="8800" i="1" dirty="0" smtClean="0">
                <a:solidFill>
                  <a:srgbClr val="004821"/>
                </a:solidFill>
              </a:rPr>
              <a:t>יהוה</a:t>
            </a:r>
            <a:r>
              <a:rPr lang="en-ZA" sz="8800" i="1" dirty="0" smtClean="0">
                <a:solidFill>
                  <a:srgbClr val="004821"/>
                </a:solidFill>
              </a:rPr>
              <a:t> does establish you as a set-apart people to Himself, as He has sworn to you, if you guard the commands of </a:t>
            </a:r>
            <a:r>
              <a:rPr lang="he-IL" sz="8800" i="1" dirty="0" smtClean="0">
                <a:solidFill>
                  <a:srgbClr val="004821"/>
                </a:solidFill>
              </a:rPr>
              <a:t>יהוה</a:t>
            </a:r>
            <a:r>
              <a:rPr lang="en-ZA" sz="8800" i="1" dirty="0" smtClean="0">
                <a:solidFill>
                  <a:srgbClr val="004821"/>
                </a:solidFill>
              </a:rPr>
              <a:t> your Elohim and walk in His ways. “And all peoples of the earth shall see that the Name of </a:t>
            </a:r>
            <a:r>
              <a:rPr lang="he-IL" sz="8800" i="1" dirty="0" smtClean="0">
                <a:solidFill>
                  <a:srgbClr val="004821"/>
                </a:solidFill>
              </a:rPr>
              <a:t>יהוה</a:t>
            </a:r>
            <a:r>
              <a:rPr lang="en-ZA" sz="8800" i="1" dirty="0" smtClean="0">
                <a:solidFill>
                  <a:srgbClr val="004821"/>
                </a:solidFill>
              </a:rPr>
              <a:t> is called upon you, and they shall be afraid of you. “And </a:t>
            </a:r>
            <a:r>
              <a:rPr lang="he-IL" sz="8800" i="1" dirty="0" smtClean="0">
                <a:solidFill>
                  <a:srgbClr val="004821"/>
                </a:solidFill>
              </a:rPr>
              <a:t>יהוה</a:t>
            </a:r>
            <a:r>
              <a:rPr lang="en-ZA" sz="8800" i="1" dirty="0" smtClean="0">
                <a:solidFill>
                  <a:srgbClr val="004821"/>
                </a:solidFill>
              </a:rPr>
              <a:t> shall make you to have plenty of what is good, in the fruit of your body, in the fruit of your livestock, and in the fruit of your ground, in the land of which </a:t>
            </a:r>
            <a:r>
              <a:rPr lang="he-IL" sz="8800" i="1" dirty="0" smtClean="0">
                <a:solidFill>
                  <a:srgbClr val="004821"/>
                </a:solidFill>
              </a:rPr>
              <a:t>יהוה</a:t>
            </a:r>
            <a:r>
              <a:rPr lang="en-ZA" sz="8800" i="1" dirty="0" smtClean="0">
                <a:solidFill>
                  <a:srgbClr val="004821"/>
                </a:solidFill>
              </a:rPr>
              <a:t> swore to your fathers to give you. “</a:t>
            </a:r>
            <a:r>
              <a:rPr lang="he-IL" sz="8800" i="1" dirty="0" smtClean="0">
                <a:solidFill>
                  <a:srgbClr val="004821"/>
                </a:solidFill>
              </a:rPr>
              <a:t>יהוה</a:t>
            </a:r>
            <a:r>
              <a:rPr lang="en-ZA" sz="8800" i="1" dirty="0" smtClean="0">
                <a:solidFill>
                  <a:srgbClr val="004821"/>
                </a:solidFill>
              </a:rPr>
              <a:t> opens to you His good treasure, the heavens, to give the rain to your land in its season, and to bless all the work of your hand. And you shall lend to many nations, but you do not borrow. “And </a:t>
            </a:r>
            <a:r>
              <a:rPr lang="he-IL" sz="8800" i="1" dirty="0" smtClean="0">
                <a:solidFill>
                  <a:srgbClr val="004821"/>
                </a:solidFill>
              </a:rPr>
              <a:t>יהוה</a:t>
            </a:r>
            <a:r>
              <a:rPr lang="en-ZA" sz="8800" i="1" dirty="0" smtClean="0">
                <a:solidFill>
                  <a:srgbClr val="004821"/>
                </a:solidFill>
              </a:rPr>
              <a:t> shall make you the head and not the tail. And you shall be only on top, and not be beneath, if you obey the commands of </a:t>
            </a:r>
            <a:r>
              <a:rPr lang="he-IL" sz="8800" i="1" dirty="0" smtClean="0">
                <a:solidFill>
                  <a:srgbClr val="004821"/>
                </a:solidFill>
              </a:rPr>
              <a:t>יהוה</a:t>
            </a:r>
            <a:r>
              <a:rPr lang="en-ZA" sz="8800" i="1" dirty="0" smtClean="0">
                <a:solidFill>
                  <a:srgbClr val="004821"/>
                </a:solidFill>
              </a:rPr>
              <a:t> your Elohim, which I command you today, to guard and do... </a:t>
            </a:r>
            <a:r>
              <a:rPr lang="en-US" sz="8800" b="1" i="1" dirty="0" smtClean="0">
                <a:solidFill>
                  <a:srgbClr val="004821"/>
                </a:solidFill>
              </a:rPr>
              <a:t>(Deuteronomy 28:1-14)</a:t>
            </a:r>
          </a:p>
          <a:p>
            <a:endParaRPr lang="en-US" i="1" dirty="0" smtClean="0">
              <a:solidFill>
                <a:srgbClr val="00482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CURSES</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8800" i="1" dirty="0" smtClean="0">
                <a:solidFill>
                  <a:srgbClr val="004821"/>
                </a:solidFill>
              </a:rPr>
              <a:t>“And it shall be, if you do not obey the voice of </a:t>
            </a:r>
            <a:r>
              <a:rPr lang="he-IL" sz="8800" i="1" dirty="0" smtClean="0">
                <a:solidFill>
                  <a:srgbClr val="004821"/>
                </a:solidFill>
              </a:rPr>
              <a:t>יהוה</a:t>
            </a:r>
            <a:r>
              <a:rPr lang="en-ZA" sz="8800" i="1" dirty="0" smtClean="0">
                <a:solidFill>
                  <a:srgbClr val="004821"/>
                </a:solidFill>
              </a:rPr>
              <a:t> your Elohim, to guard to do all His commands and His laws which I command you today, that all these curses shall come upon you and overtake you: </a:t>
            </a:r>
            <a:r>
              <a:rPr lang="en-US" sz="8800" b="1" i="1" dirty="0" smtClean="0">
                <a:solidFill>
                  <a:srgbClr val="004821"/>
                </a:solidFill>
              </a:rPr>
              <a:t>(Deuteronomy 28:15)</a:t>
            </a:r>
          </a:p>
          <a:p>
            <a:r>
              <a:rPr lang="he-IL" sz="8800" dirty="0" smtClean="0"/>
              <a:t>יהוה</a:t>
            </a:r>
            <a:r>
              <a:rPr lang="en-US" sz="8800" dirty="0" smtClean="0"/>
              <a:t> allows curses to come upon His people due to our transgressions (sins), many of which go back to our forefathers. </a:t>
            </a:r>
            <a:r>
              <a:rPr lang="en-US" sz="8800" i="1" dirty="0" smtClean="0"/>
              <a:t>“Transgression" </a:t>
            </a:r>
            <a:r>
              <a:rPr lang="en-US" sz="8800" dirty="0" smtClean="0"/>
              <a:t>literally means to cross or to go against </a:t>
            </a:r>
            <a:r>
              <a:rPr lang="he-IL" sz="8800" dirty="0" smtClean="0"/>
              <a:t>יהוה</a:t>
            </a:r>
            <a:r>
              <a:rPr lang="en-US" sz="8800" dirty="0" smtClean="0"/>
              <a:t>’s will. This is our active refusal to acknowledge and observe the Torah (</a:t>
            </a:r>
            <a:r>
              <a:rPr lang="he-IL" sz="8800" dirty="0" smtClean="0"/>
              <a:t>יהוה</a:t>
            </a:r>
            <a:r>
              <a:rPr lang="en-US" sz="8800" dirty="0" smtClean="0"/>
              <a:t>’s teaching and instruction) in our daily lives.</a:t>
            </a:r>
            <a:endParaRPr lang="en-ZA" sz="8800" dirty="0" smtClean="0"/>
          </a:p>
          <a:p>
            <a:r>
              <a:rPr lang="en-US" sz="8800" dirty="0" smtClean="0"/>
              <a:t>The Torah describes in detail blessings and curses as consequences of our life choices. As a consequence of our actions, we either choose His way (blessings), or suffer from the consequences of disobedience (curses) in our own lives. Both of which may be passed down to the third and fourth generations. Curses that are passed down from generation to generation are known as iniquities. Transgression is the disobedience we willfully do on our own. Our transgressions can become iniquities. The decisions we make today not only determine our destiny but could determine the destiny of our children and their future generations. </a:t>
            </a:r>
            <a:endParaRPr lang="en-ZA" sz="8800" dirty="0" smtClean="0"/>
          </a:p>
          <a:p>
            <a:endParaRPr lang="en-ZA" dirty="0" smtClean="0"/>
          </a:p>
          <a:p>
            <a:endParaRPr lang="en-ZA" dirty="0" smtClean="0"/>
          </a:p>
          <a:p>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4900" dirty="0" smtClean="0"/>
              <a:t>CURSES: </a:t>
            </a:r>
            <a:r>
              <a:rPr lang="en-ZA" dirty="0" smtClean="0"/>
              <a:t/>
            </a:r>
            <a:br>
              <a:rPr lang="en-ZA" dirty="0" smtClean="0"/>
            </a:br>
            <a:r>
              <a:rPr lang="en-ZA" sz="4000" dirty="0" smtClean="0"/>
              <a:t>MENTAL EMOTIONAL BREAKDOWN</a:t>
            </a:r>
            <a:endParaRPr lang="en-ZA" sz="4000" dirty="0"/>
          </a:p>
        </p:txBody>
      </p:sp>
      <p:sp>
        <p:nvSpPr>
          <p:cNvPr id="3" name="Content Placeholder 2"/>
          <p:cNvSpPr>
            <a:spLocks noGrp="1"/>
          </p:cNvSpPr>
          <p:nvPr>
            <p:ph idx="1"/>
          </p:nvPr>
        </p:nvSpPr>
        <p:spPr/>
        <p:txBody>
          <a:bodyPr/>
          <a:lstStyle/>
          <a:p>
            <a:r>
              <a:rPr lang="en-US" dirty="0" smtClean="0"/>
              <a:t>Madness, driven mad </a:t>
            </a:r>
            <a:r>
              <a:rPr lang="en-US" b="1" i="1" dirty="0" smtClean="0">
                <a:solidFill>
                  <a:srgbClr val="004821"/>
                </a:solidFill>
              </a:rPr>
              <a:t>(Deuteronomy 28:28,34); </a:t>
            </a:r>
            <a:r>
              <a:rPr lang="en-US" dirty="0" smtClean="0"/>
              <a:t>confusion of heart or confusion of mind, depression (</a:t>
            </a:r>
            <a:r>
              <a:rPr lang="en-US" b="1" i="1" dirty="0" smtClean="0">
                <a:solidFill>
                  <a:srgbClr val="004821"/>
                </a:solidFill>
              </a:rPr>
              <a:t>Deuteronomy 28:20,28); </a:t>
            </a:r>
            <a:r>
              <a:rPr lang="en-US" dirty="0" smtClean="0"/>
              <a:t>a trembling heart or an anxious mind (</a:t>
            </a:r>
            <a:r>
              <a:rPr lang="en-US" b="1" i="1" dirty="0" smtClean="0">
                <a:solidFill>
                  <a:srgbClr val="004821"/>
                </a:solidFill>
              </a:rPr>
              <a:t>Deuteronomy 28:65); </a:t>
            </a:r>
            <a:r>
              <a:rPr lang="en-US" dirty="0" smtClean="0"/>
              <a:t>anguish of soul or a despairing heart </a:t>
            </a:r>
            <a:r>
              <a:rPr lang="en-US" b="1" i="1" dirty="0" smtClean="0">
                <a:solidFill>
                  <a:srgbClr val="004821"/>
                </a:solidFill>
              </a:rPr>
              <a:t>(Deuteronomy 28:65). </a:t>
            </a:r>
            <a:r>
              <a:rPr lang="en-US" dirty="0" smtClean="0"/>
              <a:t>The areas affected are described as the heart, the soul and/or the mind.</a:t>
            </a:r>
          </a:p>
          <a:p>
            <a:endParaRPr lang="en-US" b="1" dirty="0" smtClean="0"/>
          </a:p>
          <a:p>
            <a:r>
              <a:rPr lang="en-US" b="1" dirty="0" smtClean="0"/>
              <a:t>POSSIBLE ROOT CAUSES: </a:t>
            </a:r>
            <a:r>
              <a:rPr lang="en-US" dirty="0" smtClean="0"/>
              <a:t>Occult involvement whether white or black magic, paganism, earth worship (</a:t>
            </a:r>
            <a:r>
              <a:rPr lang="en-US" dirty="0" err="1" smtClean="0"/>
              <a:t>wicca</a:t>
            </a:r>
            <a:r>
              <a:rPr lang="en-US" dirty="0" smtClean="0"/>
              <a:t>, new age), involvement in secret societies i.e., Freemasonry, Lodges (Elks, Moose, etc,) fraternities, sororities, etc., involvement in horoscopes, astrology, Ouija boards, tarot cards, etc. </a:t>
            </a:r>
          </a:p>
          <a:p>
            <a:endParaRPr lang="en-US" b="1" dirty="0" smtClean="0"/>
          </a:p>
          <a:p>
            <a:r>
              <a:rPr lang="en-US" b="1" dirty="0" smtClean="0"/>
              <a:t>P</a:t>
            </a:r>
            <a:r>
              <a:rPr lang="en-US" b="1" dirty="0" smtClean="0"/>
              <a:t>OSSIBLE SYMPTOMS/CONSEQUENCES: </a:t>
            </a:r>
            <a:r>
              <a:rPr lang="en-US" dirty="0" smtClean="0"/>
              <a:t>confusion and depression and emotional roller coasters, rebellion.</a:t>
            </a:r>
          </a:p>
          <a:p>
            <a:endParaRPr lang="en-US" dirty="0" smtClean="0"/>
          </a:p>
          <a:p>
            <a:endParaRPr lang="en-US" dirty="0" smtClean="0"/>
          </a:p>
          <a:p>
            <a:endParaRPr lang="en-ZA" dirty="0" smtClean="0"/>
          </a:p>
          <a:p>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4900" dirty="0" smtClean="0"/>
              <a:t>CURSES:</a:t>
            </a:r>
            <a:r>
              <a:rPr lang="en-ZA" dirty="0" smtClean="0"/>
              <a:t> </a:t>
            </a:r>
            <a:br>
              <a:rPr lang="en-ZA" dirty="0" smtClean="0"/>
            </a:br>
            <a:r>
              <a:rPr lang="en-ZA" sz="4000" dirty="0" smtClean="0"/>
              <a:t>REPEATED OR CHRONIC SICKNESS</a:t>
            </a:r>
            <a:endParaRPr lang="en-ZA" sz="4000" dirty="0"/>
          </a:p>
        </p:txBody>
      </p:sp>
      <p:sp>
        <p:nvSpPr>
          <p:cNvPr id="3" name="Content Placeholder 2"/>
          <p:cNvSpPr>
            <a:spLocks noGrp="1"/>
          </p:cNvSpPr>
          <p:nvPr>
            <p:ph idx="1"/>
          </p:nvPr>
        </p:nvSpPr>
        <p:spPr/>
        <p:txBody>
          <a:bodyPr>
            <a:normAutofit fontScale="92500"/>
          </a:bodyPr>
          <a:lstStyle/>
          <a:p>
            <a:pPr>
              <a:lnSpc>
                <a:spcPts val="2300"/>
              </a:lnSpc>
            </a:pPr>
            <a:r>
              <a:rPr lang="en-US" sz="2400" b="1" dirty="0" smtClean="0"/>
              <a:t>MAINLY H</a:t>
            </a:r>
            <a:r>
              <a:rPr lang="en-US" sz="2400" b="1" dirty="0" smtClean="0"/>
              <a:t>EREDITARY: </a:t>
            </a:r>
            <a:r>
              <a:rPr lang="en-US" sz="2400" dirty="0" smtClean="0"/>
              <a:t>plague or plagued with diseases </a:t>
            </a:r>
            <a:r>
              <a:rPr lang="en-US" sz="2400" b="1" i="1" dirty="0" smtClean="0">
                <a:solidFill>
                  <a:srgbClr val="004821"/>
                </a:solidFill>
              </a:rPr>
              <a:t>(Deuteronomy 28:21); </a:t>
            </a:r>
            <a:r>
              <a:rPr lang="en-US" sz="2400" dirty="0" smtClean="0"/>
              <a:t>consumption or wasting diseases </a:t>
            </a:r>
            <a:r>
              <a:rPr lang="en-US" sz="2400" b="1" i="1" dirty="0" smtClean="0"/>
              <a:t>(Deuteronomy 28:22); </a:t>
            </a:r>
            <a:r>
              <a:rPr lang="en-US" sz="2400" dirty="0" smtClean="0"/>
              <a:t>severe burning fever </a:t>
            </a:r>
            <a:r>
              <a:rPr lang="en-US" sz="2400" b="1" i="1" dirty="0" smtClean="0">
                <a:solidFill>
                  <a:srgbClr val="004821"/>
                </a:solidFill>
              </a:rPr>
              <a:t>(Deuteronomy 28:22); </a:t>
            </a:r>
            <a:r>
              <a:rPr lang="en-US" sz="2400" dirty="0" smtClean="0"/>
              <a:t>inflammation </a:t>
            </a:r>
            <a:r>
              <a:rPr lang="en-US" sz="2400" b="1" i="1" dirty="0" smtClean="0">
                <a:solidFill>
                  <a:srgbClr val="004821"/>
                </a:solidFill>
              </a:rPr>
              <a:t>(Deuteronomy 28:22); </a:t>
            </a:r>
            <a:r>
              <a:rPr lang="en-US" sz="2400" dirty="0" smtClean="0"/>
              <a:t>incurable boils </a:t>
            </a:r>
            <a:r>
              <a:rPr lang="en-US" sz="2400" b="1" i="1" dirty="0" smtClean="0">
                <a:solidFill>
                  <a:srgbClr val="004821"/>
                </a:solidFill>
              </a:rPr>
              <a:t>(Deuteronomy 28:27,35); </a:t>
            </a:r>
            <a:r>
              <a:rPr lang="en-US" sz="2400" dirty="0" smtClean="0"/>
              <a:t>tumors/cancer </a:t>
            </a:r>
            <a:r>
              <a:rPr lang="en-US" sz="2400" b="1" i="1" dirty="0" smtClean="0">
                <a:solidFill>
                  <a:srgbClr val="004821"/>
                </a:solidFill>
              </a:rPr>
              <a:t>(Deuteronomy 28:27); </a:t>
            </a:r>
            <a:r>
              <a:rPr lang="en-US" sz="2400" dirty="0" smtClean="0"/>
              <a:t>scabs or festering sores </a:t>
            </a:r>
            <a:r>
              <a:rPr lang="en-US" sz="2400" b="1" i="1" dirty="0" smtClean="0">
                <a:solidFill>
                  <a:srgbClr val="004821"/>
                </a:solidFill>
              </a:rPr>
              <a:t>(Deuteronomy 28:27);</a:t>
            </a:r>
            <a:r>
              <a:rPr lang="en-US" sz="2400" dirty="0" smtClean="0"/>
              <a:t> incurable itch </a:t>
            </a:r>
            <a:r>
              <a:rPr lang="en-US" sz="2400" b="1" i="1" dirty="0" smtClean="0">
                <a:solidFill>
                  <a:srgbClr val="004821"/>
                </a:solidFill>
              </a:rPr>
              <a:t>(Deuteronomy 28:27); </a:t>
            </a:r>
            <a:r>
              <a:rPr lang="en-US" sz="2400" dirty="0" smtClean="0"/>
              <a:t>blindness </a:t>
            </a:r>
            <a:r>
              <a:rPr lang="en-US" sz="2400" b="1" i="1" dirty="0" smtClean="0">
                <a:solidFill>
                  <a:srgbClr val="004821"/>
                </a:solidFill>
              </a:rPr>
              <a:t>(Deuteronomy 28:28)</a:t>
            </a:r>
            <a:r>
              <a:rPr lang="en-US" sz="2400" dirty="0" smtClean="0"/>
              <a:t>; extraordinary, fearful, prolonged plagues like diabetes </a:t>
            </a:r>
            <a:r>
              <a:rPr lang="en-US" sz="2400" b="1" i="1" dirty="0" smtClean="0">
                <a:solidFill>
                  <a:srgbClr val="004821"/>
                </a:solidFill>
              </a:rPr>
              <a:t>(Deuteronomy 28:59); </a:t>
            </a:r>
            <a:r>
              <a:rPr lang="en-US" sz="2400" dirty="0" smtClean="0"/>
              <a:t>serious and prolonged sicknesses or severe and lingering diseases like cancer or heart disease </a:t>
            </a:r>
            <a:r>
              <a:rPr lang="en-US" sz="2400" b="1" i="1" dirty="0" smtClean="0">
                <a:solidFill>
                  <a:srgbClr val="004821"/>
                </a:solidFill>
              </a:rPr>
              <a:t>(Deuteronomy 28:59); </a:t>
            </a:r>
            <a:r>
              <a:rPr lang="en-US" sz="2400" dirty="0" smtClean="0"/>
              <a:t>every other kind of sickness and plagues </a:t>
            </a:r>
            <a:r>
              <a:rPr lang="en-US" sz="2400" b="1" i="1" dirty="0" smtClean="0">
                <a:solidFill>
                  <a:srgbClr val="004821"/>
                </a:solidFill>
              </a:rPr>
              <a:t>(Deuteronomy 28:61). </a:t>
            </a:r>
            <a:r>
              <a:rPr lang="en-US" sz="2400" dirty="0" smtClean="0"/>
              <a:t>Either these are inherited through generations or brought on by self-inflicted.</a:t>
            </a:r>
          </a:p>
          <a:p>
            <a:pPr>
              <a:lnSpc>
                <a:spcPts val="2300"/>
              </a:lnSpc>
            </a:pPr>
            <a:r>
              <a:rPr lang="en-US" sz="2400" b="1" dirty="0" smtClean="0"/>
              <a:t>POSSIBLE ROOT CAUSES: </a:t>
            </a:r>
            <a:r>
              <a:rPr lang="en-US" sz="2400" dirty="0" smtClean="0"/>
              <a:t>Bitterroot judgments or </a:t>
            </a:r>
            <a:r>
              <a:rPr lang="en-US" sz="2400" dirty="0" err="1" smtClean="0"/>
              <a:t>unforgiveness</a:t>
            </a:r>
            <a:r>
              <a:rPr lang="en-US" sz="2400" dirty="0" smtClean="0"/>
              <a:t> (especially towards parents, spouse, ex-spouse, and employers) or against anyone who abused or molested you; late onset of diabetes and asthma often result from bitter root judgments against your parents, and /or against present or past spouses, fear, stress and anxiety.</a:t>
            </a:r>
            <a:endParaRPr lang="en-ZA" sz="2400" dirty="0" smtClean="0"/>
          </a:p>
          <a:p>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z="4900" dirty="0" smtClean="0"/>
              <a:t>CURSES: </a:t>
            </a:r>
            <a:r>
              <a:rPr lang="en-ZA" sz="4000" dirty="0" smtClean="0"/>
              <a:t>BARRENNESS, TENDENCY TO MISCARRAIGE</a:t>
            </a:r>
            <a:endParaRPr lang="en-ZA" dirty="0"/>
          </a:p>
        </p:txBody>
      </p:sp>
      <p:sp>
        <p:nvSpPr>
          <p:cNvPr id="3" name="Content Placeholder 2"/>
          <p:cNvSpPr>
            <a:spLocks noGrp="1"/>
          </p:cNvSpPr>
          <p:nvPr>
            <p:ph idx="1"/>
          </p:nvPr>
        </p:nvSpPr>
        <p:spPr/>
        <p:txBody>
          <a:bodyPr>
            <a:normAutofit fontScale="92500" lnSpcReduction="20000"/>
          </a:bodyPr>
          <a:lstStyle/>
          <a:p>
            <a:r>
              <a:rPr lang="en-US" sz="2400" dirty="0" smtClean="0"/>
              <a:t>The key phrase from </a:t>
            </a:r>
            <a:r>
              <a:rPr lang="en-US" sz="2400" b="1" i="1" dirty="0" smtClean="0">
                <a:solidFill>
                  <a:srgbClr val="004821"/>
                </a:solidFill>
              </a:rPr>
              <a:t>Deuteronomy 28:18 </a:t>
            </a:r>
            <a:r>
              <a:rPr lang="en-US" sz="2400" i="1" dirty="0" smtClean="0">
                <a:solidFill>
                  <a:srgbClr val="004821"/>
                </a:solidFill>
              </a:rPr>
              <a:t>is "Cursed shall be the fruit of your body"</a:t>
            </a:r>
            <a:r>
              <a:rPr lang="en-US" sz="2400" dirty="0" smtClean="0"/>
              <a:t> or your womb. This curse may affect any of the various organs or functions involved in procreation. These include: inability to conceive; a tendency to miscarry; fetal death during or before childbirth; endometriosis; failure to menstruate; irregular menstruation; debilitating menstrual cramps; frigidity; cysts, tumors or other growths or structural defects affecting any of the various organs connected with the reproductive process; any condition leading to hysterectomy; prostate cancer in men; low sperm count in men; sexually transmitted diseases (STDs).</a:t>
            </a:r>
          </a:p>
          <a:p>
            <a:r>
              <a:rPr lang="en-US" sz="2400" b="1" dirty="0" smtClean="0"/>
              <a:t>POSSIBLE ROOT CAUSES: </a:t>
            </a:r>
            <a:r>
              <a:rPr lang="en-US" sz="2400" dirty="0" smtClean="0"/>
              <a:t>Many causes relate to violations of the laws of </a:t>
            </a:r>
            <a:r>
              <a:rPr lang="en-US" sz="2400" dirty="0" err="1" smtClean="0"/>
              <a:t>Niddah</a:t>
            </a:r>
            <a:r>
              <a:rPr lang="en-US" sz="2400" dirty="0" smtClean="0"/>
              <a:t>. (Not having sexual intimacy during a woman's monthly flow for seven days </a:t>
            </a:r>
            <a:r>
              <a:rPr lang="en-US" sz="2400" b="1" i="1" dirty="0" smtClean="0">
                <a:solidFill>
                  <a:srgbClr val="004821"/>
                </a:solidFill>
              </a:rPr>
              <a:t>(Leviticus 15:19-33). </a:t>
            </a:r>
            <a:r>
              <a:rPr lang="en-US" sz="2400" dirty="0" smtClean="0"/>
              <a:t>Cervical cancer or other female related problems can be linked to violation of this law. Other possible root causes are: Bitterness or </a:t>
            </a:r>
            <a:r>
              <a:rPr lang="en-US" sz="2400" dirty="0" err="1" smtClean="0"/>
              <a:t>unforgiveness</a:t>
            </a:r>
            <a:r>
              <a:rPr lang="en-US" sz="2400" dirty="0" smtClean="0"/>
              <a:t>. Fornication outside Torah principles (marriage), pornography, abortion, affairs, soul ties (flashbacks of past relationships), comparing your spouse with your own or their parents, oral sex and masturbation (which is a homosexual act - witchcraft).</a:t>
            </a:r>
            <a:endParaRPr lang="en-ZA" sz="2400" dirty="0" smtClean="0"/>
          </a:p>
          <a:p>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r>
              <a:rPr lang="en-ZA" b="1" i="1" dirty="0" smtClean="0">
                <a:solidFill>
                  <a:srgbClr val="004821"/>
                </a:solidFill>
              </a:rPr>
              <a:t>(Deuteronomy 28:41</a:t>
            </a:r>
            <a:r>
              <a:rPr lang="en-ZA" b="1" i="1" dirty="0" smtClean="0">
                <a:solidFill>
                  <a:srgbClr val="004821"/>
                </a:solidFill>
              </a:rPr>
              <a:t>) </a:t>
            </a:r>
            <a:r>
              <a:rPr lang="en-ZA" i="1" dirty="0" smtClean="0">
                <a:solidFill>
                  <a:srgbClr val="004821"/>
                </a:solidFill>
              </a:rPr>
              <a:t>“</a:t>
            </a:r>
            <a:r>
              <a:rPr lang="en-ZA" i="1" dirty="0" smtClean="0">
                <a:solidFill>
                  <a:srgbClr val="004821"/>
                </a:solidFill>
              </a:rPr>
              <a:t>You bring forth sons and daughters, but they are not with you, for they go into captivity. </a:t>
            </a:r>
          </a:p>
          <a:p>
            <a:endParaRPr lang="en-US" b="1" dirty="0" smtClean="0"/>
          </a:p>
          <a:p>
            <a:r>
              <a:rPr lang="en-US" b="1" dirty="0" smtClean="0"/>
              <a:t>POSSIBLE SYMPTOMS/CONSEQUENCES: </a:t>
            </a:r>
            <a:r>
              <a:rPr lang="en-US" b="0" i="1" dirty="0" smtClean="0"/>
              <a:t>Divorce</a:t>
            </a:r>
            <a:r>
              <a:rPr lang="en-US" b="0" i="1" dirty="0" smtClean="0"/>
              <a:t>; poor relationship with parent/grandparents/in-laws; rebellious children; abuse to spouse and /or children' neglect or abandonment of children, causing them to be orphaned; critical or judgmental spirit, accusations, envy/jealousy. </a:t>
            </a:r>
          </a:p>
          <a:p>
            <a:pPr algn="just"/>
            <a:r>
              <a:rPr lang="en-US" b="0" dirty="0" smtClean="0"/>
              <a:t/>
            </a:r>
            <a:br>
              <a:rPr lang="en-US" b="0" dirty="0" smtClean="0"/>
            </a:br>
            <a:r>
              <a:rPr lang="en-US" b="1" dirty="0" smtClean="0"/>
              <a:t>POSSIBLE ROOT CAUSES: </a:t>
            </a:r>
            <a:r>
              <a:rPr lang="en-US" b="0" dirty="0" smtClean="0"/>
              <a:t>religious </a:t>
            </a:r>
            <a:r>
              <a:rPr lang="en-US" b="0" dirty="0" smtClean="0"/>
              <a:t>pride, anger, not honoring your parents. </a:t>
            </a:r>
            <a:r>
              <a:rPr lang="en-US" i="1" dirty="0" smtClean="0"/>
              <a:t>Note: </a:t>
            </a:r>
            <a:r>
              <a:rPr lang="en-US" b="0" dirty="0" smtClean="0"/>
              <a:t>divorce will cause us to live in poverty for a season, whether spiritually, mentally or financially.</a:t>
            </a:r>
            <a:endParaRPr lang="en-ZA" b="0" dirty="0" smtClean="0"/>
          </a:p>
          <a:p>
            <a:pPr algn="just"/>
            <a:endParaRPr lang="en-ZA" b="0" dirty="0"/>
          </a:p>
        </p:txBody>
      </p:sp>
      <p:sp>
        <p:nvSpPr>
          <p:cNvPr id="4" name="Title 1"/>
          <p:cNvSpPr>
            <a:spLocks noGrp="1"/>
          </p:cNvSpPr>
          <p:nvPr>
            <p:ph type="title"/>
          </p:nvPr>
        </p:nvSpPr>
        <p:spPr>
          <a:xfrm>
            <a:off x="0" y="274638"/>
            <a:ext cx="9144000" cy="1143000"/>
          </a:xfrm>
        </p:spPr>
        <p:txBody>
          <a:bodyPr>
            <a:normAutofit fontScale="90000"/>
          </a:bodyPr>
          <a:lstStyle/>
          <a:p>
            <a:r>
              <a:rPr lang="en-ZA" sz="4900" dirty="0" smtClean="0"/>
              <a:t>CURSES: </a:t>
            </a:r>
            <a:r>
              <a:rPr lang="en-ZA" sz="4000" dirty="0" smtClean="0"/>
              <a:t>BREAKDOWN IN MARRIAGE </a:t>
            </a:r>
            <a:br>
              <a:rPr lang="en-ZA" sz="4000" dirty="0" smtClean="0"/>
            </a:br>
            <a:r>
              <a:rPr lang="en-ZA" sz="4000" dirty="0" smtClean="0"/>
              <a:t>AND FAMILY ALIENATION</a:t>
            </a:r>
            <a:endParaRPr lang="en-ZA"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KI TAVO “</a:t>
            </a:r>
            <a:r>
              <a:rPr lang="en-US" i="1" dirty="0" smtClean="0"/>
              <a:t>WHEN YOU ENTER IN”</a:t>
            </a:r>
            <a:endParaRPr lang="en-ZA" i="1" dirty="0"/>
          </a:p>
        </p:txBody>
      </p:sp>
      <p:sp>
        <p:nvSpPr>
          <p:cNvPr id="5" name="Subtitle 4"/>
          <p:cNvSpPr>
            <a:spLocks noGrp="1"/>
          </p:cNvSpPr>
          <p:nvPr>
            <p:ph type="subTitle" idx="1"/>
          </p:nvPr>
        </p:nvSpPr>
        <p:spPr>
          <a:xfrm>
            <a:off x="323528" y="5445224"/>
            <a:ext cx="8496944" cy="1412776"/>
          </a:xfrm>
          <a:effectLst>
            <a:glow rad="63500">
              <a:srgbClr val="FFFF00">
                <a:alpha val="40000"/>
              </a:srgbClr>
            </a:glow>
          </a:effectLst>
        </p:spPr>
        <p:txBody>
          <a:bodyPr>
            <a:noAutofit/>
          </a:bodyPr>
          <a:lstStyle/>
          <a:p>
            <a:pPr>
              <a:lnSpc>
                <a:spcPts val="1900"/>
              </a:lnSpc>
            </a:pPr>
            <a:r>
              <a:rPr lang="en-ZA" sz="2200" b="1" dirty="0" smtClean="0"/>
              <a:t>TORAH: </a:t>
            </a:r>
            <a:r>
              <a:rPr lang="en-ZA" sz="2200" b="0" dirty="0" smtClean="0"/>
              <a:t>Deuteronomy 26:1-29:9</a:t>
            </a:r>
          </a:p>
          <a:p>
            <a:pPr>
              <a:lnSpc>
                <a:spcPts val="1900"/>
              </a:lnSpc>
            </a:pPr>
            <a:r>
              <a:rPr lang="en-ZA" sz="2200" b="1" dirty="0" smtClean="0"/>
              <a:t>HAFTORAH: </a:t>
            </a:r>
            <a:r>
              <a:rPr lang="en-ZA" sz="2200" b="0" dirty="0" smtClean="0"/>
              <a:t>Isaiah 60:1-22</a:t>
            </a:r>
          </a:p>
          <a:p>
            <a:pPr>
              <a:lnSpc>
                <a:spcPts val="1900"/>
              </a:lnSpc>
            </a:pPr>
            <a:r>
              <a:rPr lang="en-ZA" sz="2200" b="1" dirty="0" smtClean="0"/>
              <a:t>B’RIT CHADASHAH: </a:t>
            </a:r>
            <a:r>
              <a:rPr lang="en-ZA" sz="2200" b="0" dirty="0" smtClean="0"/>
              <a:t>Acts 7:30-36, Romans 1:18;2:6-11, 2 Corinthians 5:10; Revelation 20:11-15; 22:11-15</a:t>
            </a:r>
          </a:p>
          <a:p>
            <a:pPr>
              <a:lnSpc>
                <a:spcPts val="1900"/>
              </a:lnSpc>
            </a:pPr>
            <a:r>
              <a:rPr lang="en-ZA" sz="1800" i="1" dirty="0" smtClean="0">
                <a:solidFill>
                  <a:schemeClr val="accent6">
                    <a:lumMod val="50000"/>
                  </a:schemeClr>
                </a:solidFill>
              </a:rPr>
              <a:t>All references: The Scripture 1998+ unless otherwise noted</a:t>
            </a:r>
            <a:endParaRPr lang="en-ZA" sz="1800" dirty="0" smtClean="0">
              <a:ln w="50800"/>
            </a:endParaRPr>
          </a:p>
          <a:p>
            <a:pPr>
              <a:lnSpc>
                <a:spcPts val="2300"/>
              </a:lnSpc>
            </a:pPr>
            <a:endParaRPr lang="en-ZA" b="0" dirty="0" smtClean="0"/>
          </a:p>
          <a:p>
            <a:pPr algn="l">
              <a:lnSpc>
                <a:spcPts val="2300"/>
              </a:lnSpc>
              <a:buFont typeface="Arial" pitchFamily="34" charset="0"/>
              <a:buChar char="•"/>
            </a:pPr>
            <a:endParaRPr lang="en-ZA" sz="2400" b="0" dirty="0" smtClean="0"/>
          </a:p>
          <a:p>
            <a:r>
              <a:rPr lang="en-ZA" sz="2800" dirty="0" smtClean="0"/>
              <a:t/>
            </a:r>
            <a:br>
              <a:rPr lang="en-ZA" sz="2800" dirty="0" smtClean="0"/>
            </a:br>
            <a:endParaRPr lang="en-ZA" sz="2800" dirty="0"/>
          </a:p>
        </p:txBody>
      </p:sp>
      <p:pic>
        <p:nvPicPr>
          <p:cNvPr id="7" name="Picture 6" descr="https://staticapp.icpsc.com/icp/loadimage.php/mogile/261268/5c4ee0708e74d8886153ed8787521be8/image/jpeg"/>
          <p:cNvPicPr/>
          <p:nvPr/>
        </p:nvPicPr>
        <p:blipFill>
          <a:blip r:embed="rId2" cstate="print"/>
          <a:srcRect/>
          <a:stretch>
            <a:fillRect/>
          </a:stretch>
        </p:blipFill>
        <p:spPr bwMode="auto">
          <a:xfrm>
            <a:off x="2699792" y="1124744"/>
            <a:ext cx="3672408" cy="424847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ZA" smtClean="0"/>
              <a:t>CURSES: CONTINUING FINANCIAL INSUFFICIENCY</a:t>
            </a:r>
            <a:endParaRPr lang="en-ZA" dirty="0"/>
          </a:p>
        </p:txBody>
      </p:sp>
      <p:sp>
        <p:nvSpPr>
          <p:cNvPr id="3" name="Content Placeholder 2"/>
          <p:cNvSpPr>
            <a:spLocks noGrp="1"/>
          </p:cNvSpPr>
          <p:nvPr>
            <p:ph idx="1"/>
          </p:nvPr>
        </p:nvSpPr>
        <p:spPr/>
        <p:txBody>
          <a:bodyPr>
            <a:normAutofit fontScale="92500" lnSpcReduction="20000"/>
          </a:bodyPr>
          <a:lstStyle/>
          <a:p>
            <a:pPr algn="ctr"/>
            <a:r>
              <a:rPr lang="en-US" sz="2400" b="1" i="1" dirty="0" smtClean="0">
                <a:solidFill>
                  <a:srgbClr val="004821"/>
                </a:solidFill>
              </a:rPr>
              <a:t>Deuteronomy 28:17 </a:t>
            </a:r>
            <a:r>
              <a:rPr lang="en-ZA" sz="2400" i="1" dirty="0" smtClean="0">
                <a:solidFill>
                  <a:srgbClr val="004821"/>
                </a:solidFill>
              </a:rPr>
              <a:t>“Cursed is your basket and your kneading bowl. </a:t>
            </a:r>
          </a:p>
          <a:p>
            <a:r>
              <a:rPr lang="en-US" sz="2400" dirty="0" smtClean="0"/>
              <a:t>You shall not prosper in your ways or you will be unsuccessful in everything you do. The full outworking of this curse, however, is most graphically presented in verses 47-48; </a:t>
            </a:r>
          </a:p>
          <a:p>
            <a:pPr algn="ctr"/>
            <a:r>
              <a:rPr lang="en-ZA" sz="2400" i="1" dirty="0" smtClean="0">
                <a:solidFill>
                  <a:srgbClr val="004821"/>
                </a:solidFill>
              </a:rPr>
              <a:t>“</a:t>
            </a:r>
            <a:r>
              <a:rPr lang="en-ZA" sz="2400" i="1" dirty="0" smtClean="0">
                <a:solidFill>
                  <a:srgbClr val="004821"/>
                </a:solidFill>
              </a:rPr>
              <a:t>Because you did not serve </a:t>
            </a:r>
            <a:r>
              <a:rPr lang="he-IL" sz="2400" i="1" dirty="0" smtClean="0">
                <a:solidFill>
                  <a:srgbClr val="004821"/>
                </a:solidFill>
              </a:rPr>
              <a:t>יהוה</a:t>
            </a:r>
            <a:r>
              <a:rPr lang="en-ZA" sz="2400" i="1" dirty="0" smtClean="0">
                <a:solidFill>
                  <a:srgbClr val="004821"/>
                </a:solidFill>
              </a:rPr>
              <a:t> your Elohim with joy and gladness of heart for all the plenty, you shall serve your enemies whom </a:t>
            </a:r>
            <a:r>
              <a:rPr lang="he-IL" sz="2400" i="1" dirty="0" smtClean="0">
                <a:solidFill>
                  <a:srgbClr val="004821"/>
                </a:solidFill>
              </a:rPr>
              <a:t>יהוה</a:t>
            </a:r>
            <a:r>
              <a:rPr lang="en-ZA" sz="2400" i="1" dirty="0" smtClean="0">
                <a:solidFill>
                  <a:srgbClr val="004821"/>
                </a:solidFill>
              </a:rPr>
              <a:t> sends against you, in hunger, and in thirst, and in nakedness, and in need of all. </a:t>
            </a:r>
            <a:r>
              <a:rPr lang="en-US" sz="2400" b="1" i="1" dirty="0" smtClean="0">
                <a:solidFill>
                  <a:srgbClr val="004821"/>
                </a:solidFill>
              </a:rPr>
              <a:t>(</a:t>
            </a:r>
            <a:r>
              <a:rPr lang="en-US" sz="2400" b="1" i="1" dirty="0" smtClean="0">
                <a:solidFill>
                  <a:srgbClr val="004821"/>
                </a:solidFill>
              </a:rPr>
              <a:t>Deuteronomy 28:47-48)</a:t>
            </a:r>
          </a:p>
          <a:p>
            <a:r>
              <a:rPr lang="en-US" sz="2400" dirty="0" smtClean="0"/>
              <a:t>Biblically speaking, God's abundance is having all you need to do God's will and something left over to give to others. We must recognize that there is a higher level of wealth than just the material </a:t>
            </a:r>
            <a:r>
              <a:rPr lang="en-US" sz="2400" b="1" i="1" dirty="0" smtClean="0">
                <a:solidFill>
                  <a:srgbClr val="004821"/>
                </a:solidFill>
              </a:rPr>
              <a:t>(Proverbs 13:7). </a:t>
            </a:r>
          </a:p>
          <a:p>
            <a:r>
              <a:rPr lang="en-US" sz="2400" b="1" dirty="0" smtClean="0"/>
              <a:t>POSSIBLE ROOT CURSES:</a:t>
            </a:r>
            <a:r>
              <a:rPr lang="en-US" sz="2400" dirty="0" smtClean="0"/>
              <a:t> Adulterous affairs, pornography, and greed. One of the biggest areas of continuing financial insufficiency is related to sexual immorality. The spirit of lust is a root of both financial insufficiency and sexual immorality. Typically, when one is involved in sexual immorality, their spirit cries out in the form of anger and rage. They cannot save money because of the lust for more things or uncontrollable spending.</a:t>
            </a:r>
            <a:endParaRPr lang="en-ZA" sz="2400" dirty="0" smtClean="0"/>
          </a:p>
          <a:p>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fontScale="90000"/>
          </a:bodyPr>
          <a:lstStyle/>
          <a:p>
            <a:r>
              <a:rPr lang="en-ZA" smtClean="0"/>
              <a:t>CURSES: BEING ACCIDENT PRONE, SUICIDE AND UNNATURAL DEATH</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you shall be groping at noon, as a blind man gropes in darkness, </a:t>
            </a:r>
            <a:r>
              <a:rPr lang="en-ZA" b="1" i="1" dirty="0" smtClean="0">
                <a:solidFill>
                  <a:srgbClr val="004821"/>
                </a:solidFill>
              </a:rPr>
              <a:t>(</a:t>
            </a:r>
            <a:r>
              <a:rPr lang="en-ZA" b="1" i="1" dirty="0" smtClean="0">
                <a:solidFill>
                  <a:srgbClr val="004821"/>
                </a:solidFill>
              </a:rPr>
              <a:t>Deuteronomy 28:29)</a:t>
            </a:r>
          </a:p>
          <a:p>
            <a:r>
              <a:rPr lang="en-US" b="1" dirty="0" smtClean="0"/>
              <a:t>INCLUDING: </a:t>
            </a:r>
            <a:r>
              <a:rPr lang="en-US" dirty="0" smtClean="0"/>
              <a:t>freak accidents, carelessness, impulsiveness, and unnatural impulse to do harm to another or to animals, an unusually high number of vehicle accidents.</a:t>
            </a:r>
          </a:p>
          <a:p>
            <a:r>
              <a:rPr lang="en-US" dirty="0" smtClean="0"/>
              <a:t/>
            </a:r>
            <a:br>
              <a:rPr lang="en-US" dirty="0" smtClean="0"/>
            </a:br>
            <a:r>
              <a:rPr lang="en-US" b="1" dirty="0" smtClean="0"/>
              <a:t>POSSIBLE ROOT CAUSES:</a:t>
            </a:r>
            <a:r>
              <a:rPr lang="en-US" dirty="0" smtClean="0"/>
              <a:t> molestation, abuse.</a:t>
            </a:r>
          </a:p>
          <a:p>
            <a:endParaRPr lang="en-ZA" dirty="0" smtClean="0"/>
          </a:p>
          <a:p>
            <a:r>
              <a:rPr lang="en-US" dirty="0" smtClean="0"/>
              <a:t>A History of Suicides and Unnatural or Untimely Early Deaths, including: thoughts of suicide or trying to commit suicide; lack of joy in your life; critical or judgmental spirit; self-hatred; untimely death of family members due to murder, suicides, or diseases that took someone's life at an early age. </a:t>
            </a:r>
          </a:p>
          <a:p>
            <a:r>
              <a:rPr lang="en-US" dirty="0" smtClean="0"/>
              <a:t/>
            </a:r>
            <a:br>
              <a:rPr lang="en-US" dirty="0" smtClean="0"/>
            </a:br>
            <a:r>
              <a:rPr lang="en-US" b="1" dirty="0" smtClean="0"/>
              <a:t>POSSIBLE ROOT CAUSES: </a:t>
            </a:r>
            <a:r>
              <a:rPr lang="en-US" dirty="0" smtClean="0"/>
              <a:t>Abuse, molestation, occult activity. </a:t>
            </a:r>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ROMANS 11:1-15 THE REMNANT OF ISREAL</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I say then, have they stumbled that they should fall? Let it not be! But by their fall deliverance has come to the gentiles, to provoke them to jealousy. And if their fall is riches for the world, and their failure riches for the gentiles, how much more their completeness! </a:t>
            </a:r>
            <a:r>
              <a:rPr lang="en-ZA" b="1" i="1" dirty="0" smtClean="0">
                <a:solidFill>
                  <a:srgbClr val="004821"/>
                </a:solidFill>
              </a:rPr>
              <a:t>(Romans 11:11-12)</a:t>
            </a:r>
          </a:p>
          <a:p>
            <a:r>
              <a:rPr lang="en-US" dirty="0" smtClean="0"/>
              <a:t>The Torah portion for this week closes with Paul sharing about </a:t>
            </a:r>
            <a:r>
              <a:rPr lang="he-IL" dirty="0" smtClean="0"/>
              <a:t>יהוה</a:t>
            </a:r>
            <a:r>
              <a:rPr lang="en-US" dirty="0" smtClean="0"/>
              <a:t>’s plan for the remnant coming from the Nations and for the Jewish people. For those choosing repentance, cleansing and a walk of redemption through holiness, Paul uses the picture of an olive tree. Olive trees need to be engrafted with a wild olive branch in order to survive. The root and the tree is </a:t>
            </a:r>
            <a:r>
              <a:rPr lang="he-IL" sz="2000" dirty="0" smtClean="0"/>
              <a:t>יהושע</a:t>
            </a:r>
            <a:r>
              <a:rPr lang="en-US" dirty="0" smtClean="0"/>
              <a:t>, the Vinedresser. The tree also represents the Torah. The natural branches represent the House of Judah, the Jewish people, and the wild olive branch represents the remnant of the House of Israel coming from the Nations.</a:t>
            </a:r>
            <a:endParaRPr lang="en-ZA" dirty="0" smtClean="0"/>
          </a:p>
          <a:p>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ROMANS 11:1-15 THE REMNANT OF ISREAL</a:t>
            </a:r>
            <a:endParaRPr lang="en-ZA" dirty="0"/>
          </a:p>
        </p:txBody>
      </p:sp>
      <p:sp>
        <p:nvSpPr>
          <p:cNvPr id="3" name="Content Placeholder 2"/>
          <p:cNvSpPr>
            <a:spLocks noGrp="1"/>
          </p:cNvSpPr>
          <p:nvPr>
            <p:ph idx="1"/>
          </p:nvPr>
        </p:nvSpPr>
        <p:spPr/>
        <p:txBody>
          <a:bodyPr>
            <a:normAutofit fontScale="92500"/>
          </a:bodyPr>
          <a:lstStyle/>
          <a:p>
            <a:pPr>
              <a:lnSpc>
                <a:spcPts val="2200"/>
              </a:lnSpc>
            </a:pPr>
            <a:r>
              <a:rPr lang="en-US" sz="2400" dirty="0" smtClean="0"/>
              <a:t>In the grafting process of an olive tree, the vinedresser first cuts off a natural branch, causing it to fall to the ground. This causes the bark on that cast-off branch to harden for a time. The vinedresser then goes out to find a wild olive tree and cuts off a strong branch, bringing it back and grafting the wild olive branch into the natural olive tree. The cut/grafting is called a </a:t>
            </a:r>
            <a:r>
              <a:rPr lang="en-US" sz="2400" i="1" dirty="0" smtClean="0"/>
              <a:t>“scion” </a:t>
            </a:r>
            <a:r>
              <a:rPr lang="en-US" sz="2400" dirty="0" smtClean="0"/>
              <a:t>(Strong’s G1461) pronounced </a:t>
            </a:r>
            <a:r>
              <a:rPr lang="en-US" sz="2400" i="1" dirty="0" smtClean="0"/>
              <a:t>“</a:t>
            </a:r>
            <a:r>
              <a:rPr lang="en-US" sz="2400" i="1" dirty="0" err="1" smtClean="0"/>
              <a:t>zion</a:t>
            </a:r>
            <a:r>
              <a:rPr lang="en-US" sz="2400" i="1" dirty="0" smtClean="0"/>
              <a:t>.” </a:t>
            </a:r>
            <a:r>
              <a:rPr lang="en-US" sz="2400" dirty="0" smtClean="0"/>
              <a:t>He uses worn High Priest garments, called </a:t>
            </a:r>
            <a:r>
              <a:rPr lang="en-US" sz="2400" i="1" dirty="0" smtClean="0"/>
              <a:t>“swaddling clothes”, </a:t>
            </a:r>
            <a:r>
              <a:rPr lang="en-US" sz="2400" dirty="0" smtClean="0"/>
              <a:t>to wrap the grafted wild olive branch to the natural olive tree. For three and a half years – the length of a Torah cycle – the vinedresser checks daily to see if the grafting will take. After that time, if the wild branch has adapted, the cut or </a:t>
            </a:r>
            <a:r>
              <a:rPr lang="en-US" sz="2400" i="1" dirty="0" smtClean="0"/>
              <a:t>“circumcision</a:t>
            </a:r>
            <a:r>
              <a:rPr lang="en-US" sz="2400" dirty="0" smtClean="0"/>
              <a:t>” is no longer visible. The wild olive branch has become like the natural branch of the olive tree. Then the vinedresser gathers the natural branch that fell and hardened for a time and grafts it into the same place that the wild olive branch had been grafted into. This process takes another three and a half years for a total of seven years. Each year represents a thousand years, corresponding to the seven thousand-year plan of </a:t>
            </a:r>
            <a:r>
              <a:rPr lang="he-IL" sz="2400" dirty="0" smtClean="0"/>
              <a:t>יהוה</a:t>
            </a:r>
            <a:r>
              <a:rPr lang="en-US" sz="2400" dirty="0" smtClean="0"/>
              <a:t>. (Olive Tree: 7000 Year Redemptive Plan of God Rabbi Ralph Messer)</a:t>
            </a:r>
            <a:endParaRPr lang="en-ZA" sz="2400" dirty="0" smtClean="0"/>
          </a:p>
          <a:p>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THE MIKVAH</a:t>
            </a:r>
            <a:endParaRPr lang="en-ZA"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err="1" smtClean="0"/>
              <a:t>Mikvah</a:t>
            </a:r>
            <a:r>
              <a:rPr lang="en-US" dirty="0" smtClean="0"/>
              <a:t> is a Biblical practice of water immersion through which people around the world have reached out to </a:t>
            </a:r>
            <a:r>
              <a:rPr lang="he-IL" dirty="0" smtClean="0"/>
              <a:t>יהוה</a:t>
            </a:r>
            <a:r>
              <a:rPr lang="en-US" dirty="0" smtClean="0"/>
              <a:t> for spiritual renewal and repentance from disobedience especially for believers for thousands of years. First forgive ourselves, and then forgive everyone who has hurt us physically, spiritually and emotionally. (Colossians 3:12-13)</a:t>
            </a:r>
            <a:endParaRPr lang="en-ZA" dirty="0" smtClean="0"/>
          </a:p>
          <a:p>
            <a:endParaRPr lang="en-US" dirty="0" smtClean="0"/>
          </a:p>
          <a:p>
            <a:r>
              <a:rPr lang="en-US" b="1" dirty="0" smtClean="0"/>
              <a:t>PRAYER OF CONFESSION BEFORE MIKVAH:</a:t>
            </a:r>
            <a:endParaRPr lang="en-ZA" b="1" dirty="0" smtClean="0"/>
          </a:p>
          <a:p>
            <a:r>
              <a:rPr lang="en-US" i="1" dirty="0" smtClean="0">
                <a:solidFill>
                  <a:srgbClr val="002060"/>
                </a:solidFill>
              </a:rPr>
              <a:t>The God of Abraham, Isaac and Jacob, I ask You to forgive me of my disobedience, iniquities and transgressions. I forgive my forefathers for turning their backs on Your Torah. I forgive all those who hurt me physically, spiritually and emotionally. I ask that all demonic influences be bound and not permitted to operate in my life according to Torah, and that your Spirit be loosed to operate in my life according to Torah, to rule and reign in my life, and to help me walk out Your Will. I ask this in the name of my Lord and Savior, Yeshua Ha Mashiach. Amen.</a:t>
            </a:r>
            <a:endParaRPr lang="en-ZA" i="1" dirty="0" smtClean="0">
              <a:solidFill>
                <a:srgbClr val="002060"/>
              </a:solidFill>
            </a:endParaRPr>
          </a:p>
          <a:p>
            <a:endParaRPr lang="en-ZA" i="1" dirty="0">
              <a:solidFill>
                <a:srgbClr val="00206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THREE STAGE OF FORGIVENESS</a:t>
            </a:r>
            <a:endParaRPr lang="en-ZA" dirty="0"/>
          </a:p>
        </p:txBody>
      </p:sp>
      <p:sp>
        <p:nvSpPr>
          <p:cNvPr id="3" name="Content Placeholder 2"/>
          <p:cNvSpPr>
            <a:spLocks noGrp="1"/>
          </p:cNvSpPr>
          <p:nvPr>
            <p:ph idx="1"/>
          </p:nvPr>
        </p:nvSpPr>
        <p:spPr/>
        <p:txBody>
          <a:bodyPr/>
          <a:lstStyle/>
          <a:p>
            <a:r>
              <a:rPr lang="en-US" dirty="0" smtClean="0">
                <a:solidFill>
                  <a:srgbClr val="C00000"/>
                </a:solidFill>
              </a:rPr>
              <a:t>Hebrew tradition identifies three stages in the process of forgiveness, whether you are being forgiven or you are forgiving other. The steps are identifies by the words </a:t>
            </a:r>
            <a:r>
              <a:rPr lang="en-US" i="1" dirty="0" err="1" smtClean="0">
                <a:solidFill>
                  <a:srgbClr val="C00000"/>
                </a:solidFill>
              </a:rPr>
              <a:t>s'lechah</a:t>
            </a:r>
            <a:r>
              <a:rPr lang="en-US" dirty="0" smtClean="0">
                <a:solidFill>
                  <a:srgbClr val="C00000"/>
                </a:solidFill>
              </a:rPr>
              <a:t> (forgiveness), </a:t>
            </a:r>
            <a:r>
              <a:rPr lang="en-US" i="1" dirty="0" smtClean="0">
                <a:solidFill>
                  <a:srgbClr val="C00000"/>
                </a:solidFill>
              </a:rPr>
              <a:t>'</a:t>
            </a:r>
            <a:r>
              <a:rPr lang="en-US" i="1" dirty="0" err="1" smtClean="0">
                <a:solidFill>
                  <a:srgbClr val="C00000"/>
                </a:solidFill>
              </a:rPr>
              <a:t>m'chilah</a:t>
            </a:r>
            <a:r>
              <a:rPr lang="en-US" dirty="0" smtClean="0">
                <a:solidFill>
                  <a:srgbClr val="C00000"/>
                </a:solidFill>
              </a:rPr>
              <a:t> (letting go), </a:t>
            </a:r>
            <a:r>
              <a:rPr lang="en-US" i="1" dirty="0" err="1" smtClean="0">
                <a:solidFill>
                  <a:srgbClr val="C00000"/>
                </a:solidFill>
              </a:rPr>
              <a:t>nad</a:t>
            </a:r>
            <a:r>
              <a:rPr lang="en-US" i="1" dirty="0" smtClean="0">
                <a:solidFill>
                  <a:srgbClr val="C00000"/>
                </a:solidFill>
              </a:rPr>
              <a:t> </a:t>
            </a:r>
            <a:r>
              <a:rPr lang="en-US" i="1" dirty="0" err="1" smtClean="0">
                <a:solidFill>
                  <a:srgbClr val="C00000"/>
                </a:solidFill>
              </a:rPr>
              <a:t>kapparah</a:t>
            </a:r>
            <a:r>
              <a:rPr lang="en-US" i="1" dirty="0" smtClean="0">
                <a:solidFill>
                  <a:srgbClr val="C00000"/>
                </a:solidFill>
              </a:rPr>
              <a:t> </a:t>
            </a:r>
            <a:r>
              <a:rPr lang="en-US" dirty="0" smtClean="0">
                <a:solidFill>
                  <a:srgbClr val="C00000"/>
                </a:solidFill>
              </a:rPr>
              <a:t>(atonement). Forgiveness begins with the conscious intention to forgive. But if the process ends there, the feelings of guilt or resentment reappear when you least expect them. Letting go means, </a:t>
            </a:r>
            <a:r>
              <a:rPr lang="en-US" i="1" dirty="0" smtClean="0">
                <a:solidFill>
                  <a:srgbClr val="C00000"/>
                </a:solidFill>
              </a:rPr>
              <a:t>' you no longer need the past to have been any different than it was.' </a:t>
            </a:r>
            <a:r>
              <a:rPr lang="en-US" dirty="0" smtClean="0">
                <a:solidFill>
                  <a:srgbClr val="C00000"/>
                </a:solidFill>
              </a:rPr>
              <a:t>At this stage, you may remember the pain, but you are no longer consumed either with guilt or resentment. With atonement, you can accomplish something positive that otherwise wouldn't have been possible. You still remember, and you still may feel the pain, but the act of atonement transforms the pain into a blessing (Rabbi Ted Falcon, PhD).</a:t>
            </a:r>
            <a:endParaRPr lang="en-ZA" dirty="0" smtClean="0">
              <a:solidFill>
                <a:srgbClr val="C00000"/>
              </a:solidFill>
            </a:endParaRPr>
          </a:p>
          <a:p>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PEOPLE OF THE WORD</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These are the words of the covenant which </a:t>
            </a:r>
            <a:r>
              <a:rPr lang="he-IL" sz="2400" i="1" dirty="0" smtClean="0">
                <a:solidFill>
                  <a:srgbClr val="004821"/>
                </a:solidFill>
              </a:rPr>
              <a:t>יהוה</a:t>
            </a:r>
            <a:r>
              <a:rPr lang="en-ZA" sz="2400" i="1" dirty="0" smtClean="0">
                <a:solidFill>
                  <a:srgbClr val="004821"/>
                </a:solidFill>
              </a:rPr>
              <a:t> commanded </a:t>
            </a:r>
            <a:r>
              <a:rPr lang="en-ZA" sz="2400" i="1" dirty="0" err="1" smtClean="0">
                <a:solidFill>
                  <a:srgbClr val="004821"/>
                </a:solidFill>
              </a:rPr>
              <a:t>Mosheh</a:t>
            </a:r>
            <a:r>
              <a:rPr lang="en-ZA" sz="2400" i="1" dirty="0" smtClean="0">
                <a:solidFill>
                  <a:srgbClr val="004821"/>
                </a:solidFill>
              </a:rPr>
              <a:t> to make with the children of </a:t>
            </a:r>
            <a:r>
              <a:rPr lang="en-ZA" sz="2400" i="1" dirty="0" err="1" smtClean="0">
                <a:solidFill>
                  <a:srgbClr val="004821"/>
                </a:solidFill>
              </a:rPr>
              <a:t>Yisra’ĕl</a:t>
            </a:r>
            <a:r>
              <a:rPr lang="en-ZA" sz="2400" i="1" dirty="0" smtClean="0">
                <a:solidFill>
                  <a:srgbClr val="004821"/>
                </a:solidFill>
              </a:rPr>
              <a:t> in the land of </a:t>
            </a:r>
            <a:r>
              <a:rPr lang="en-ZA" sz="2400" i="1" dirty="0" err="1" smtClean="0">
                <a:solidFill>
                  <a:srgbClr val="004821"/>
                </a:solidFill>
              </a:rPr>
              <a:t>Mo’ab</a:t>
            </a:r>
            <a:r>
              <a:rPr lang="en-ZA" sz="2400" i="1" dirty="0" smtClean="0">
                <a:solidFill>
                  <a:srgbClr val="004821"/>
                </a:solidFill>
              </a:rPr>
              <a:t>̱, besides the covenant which He made with them in </a:t>
            </a:r>
            <a:r>
              <a:rPr lang="en-ZA" sz="2400" i="1" dirty="0" err="1" smtClean="0">
                <a:solidFill>
                  <a:srgbClr val="004821"/>
                </a:solidFill>
              </a:rPr>
              <a:t>Ḥorĕb</a:t>
            </a:r>
            <a:r>
              <a:rPr lang="en-ZA" sz="2400" i="1" dirty="0" smtClean="0">
                <a:solidFill>
                  <a:srgbClr val="004821"/>
                </a:solidFill>
              </a:rPr>
              <a:t>̱. </a:t>
            </a:r>
            <a:r>
              <a:rPr lang="en-US" sz="2400" b="1" i="1" dirty="0" smtClean="0">
                <a:solidFill>
                  <a:srgbClr val="004821"/>
                </a:solidFill>
              </a:rPr>
              <a:t>(Deuteronomy 29:1)</a:t>
            </a:r>
          </a:p>
          <a:p>
            <a:r>
              <a:rPr lang="en-US" sz="2400" dirty="0" smtClean="0"/>
              <a:t>Moses came to deliver his last instructions and exhortations to the sons of Israel. He summed up their four-decade history in the wilderness and put the experience in perspective one last time for their complete understanding. It has been said that it takes forty years for a Torah student to completely understand and become like his teacher. That may or may not be true. What we know is true, is that it took forty years in the furnace of the Wilderness for Israel to understand </a:t>
            </a:r>
            <a:r>
              <a:rPr lang="he-IL" sz="2400" dirty="0" smtClean="0"/>
              <a:t>יהוה</a:t>
            </a:r>
            <a:r>
              <a:rPr lang="en-US" sz="2400" dirty="0" smtClean="0"/>
              <a:t>. </a:t>
            </a:r>
            <a:r>
              <a:rPr lang="en-ZA" sz="2400" dirty="0" smtClean="0"/>
              <a:t> </a:t>
            </a:r>
            <a:r>
              <a:rPr lang="en-ZA" sz="2400" i="1" dirty="0" smtClean="0">
                <a:solidFill>
                  <a:srgbClr val="004821"/>
                </a:solidFill>
              </a:rPr>
              <a:t>“But </a:t>
            </a:r>
            <a:r>
              <a:rPr lang="he-IL" sz="2400" i="1" dirty="0" smtClean="0">
                <a:solidFill>
                  <a:srgbClr val="004821"/>
                </a:solidFill>
              </a:rPr>
              <a:t>יהוה</a:t>
            </a:r>
            <a:r>
              <a:rPr lang="en-ZA" sz="2400" i="1" dirty="0" smtClean="0">
                <a:solidFill>
                  <a:srgbClr val="004821"/>
                </a:solidFill>
              </a:rPr>
              <a:t> has not given you a heart to know and eyes to see and ears to hear, till this day. </a:t>
            </a:r>
            <a:r>
              <a:rPr lang="en-US" sz="2400" i="1" dirty="0" smtClean="0"/>
              <a:t>(V 4)</a:t>
            </a:r>
            <a:r>
              <a:rPr lang="en-US" sz="2400" dirty="0" smtClean="0"/>
              <a:t> [Note: This happened after Moses had given a newly written Torah Scroll to the Levites (Deut. 31:19) and the common people protested vigorously, insisting that they did not want to be excluded from having a share in it. Moses marveled at the demonstration of affection and reverence for the Torah, and realized that Israel had matured into a people of Elohim. </a:t>
            </a:r>
            <a:r>
              <a:rPr lang="en-US" sz="2400" i="1" dirty="0" smtClean="0"/>
              <a:t>"people of the Word."]</a:t>
            </a:r>
            <a:endParaRPr lang="en-ZA" sz="2400" i="1" dirty="0" smtClean="0"/>
          </a:p>
          <a:p>
            <a:endParaRPr lang="en-ZA" dirty="0" smtClean="0"/>
          </a:p>
          <a:p>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FIRST FRUIT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it shall be, when you come into the land which </a:t>
            </a:r>
            <a:r>
              <a:rPr lang="he-IL" i="1" dirty="0" smtClean="0">
                <a:solidFill>
                  <a:srgbClr val="004821"/>
                </a:solidFill>
              </a:rPr>
              <a:t>יהוה</a:t>
            </a:r>
            <a:r>
              <a:rPr lang="en-ZA" i="1" dirty="0" smtClean="0">
                <a:solidFill>
                  <a:srgbClr val="004821"/>
                </a:solidFill>
              </a:rPr>
              <a:t> your Elohim is giving you as an inheritance, and you possess it and dwell in it, that you shall take some of the first of all the fruits of the soil which you bring from your land that </a:t>
            </a:r>
            <a:r>
              <a:rPr lang="he-IL" i="1" dirty="0" smtClean="0">
                <a:solidFill>
                  <a:srgbClr val="004821"/>
                </a:solidFill>
              </a:rPr>
              <a:t>יהוה</a:t>
            </a:r>
            <a:r>
              <a:rPr lang="en-ZA" i="1" dirty="0" smtClean="0">
                <a:solidFill>
                  <a:srgbClr val="004821"/>
                </a:solidFill>
              </a:rPr>
              <a:t> your Elohim is giving you, and shall put it in a basket and go to the place where </a:t>
            </a:r>
            <a:r>
              <a:rPr lang="he-IL" i="1" dirty="0" smtClean="0">
                <a:solidFill>
                  <a:srgbClr val="004821"/>
                </a:solidFill>
              </a:rPr>
              <a:t>יהוה</a:t>
            </a:r>
            <a:r>
              <a:rPr lang="en-ZA" i="1" dirty="0" smtClean="0">
                <a:solidFill>
                  <a:srgbClr val="004821"/>
                </a:solidFill>
              </a:rPr>
              <a:t> your Elohim chooses to make His Name dwell there</a:t>
            </a:r>
            <a:r>
              <a:rPr lang="en-ZA" b="1" i="1" dirty="0" smtClean="0">
                <a:solidFill>
                  <a:srgbClr val="004821"/>
                </a:solidFill>
              </a:rPr>
              <a:t>. </a:t>
            </a:r>
            <a:r>
              <a:rPr lang="en-US" b="1" i="1" dirty="0" smtClean="0">
                <a:solidFill>
                  <a:srgbClr val="004821"/>
                </a:solidFill>
              </a:rPr>
              <a:t>(Deuteronomy 26:1-2)</a:t>
            </a:r>
          </a:p>
          <a:p>
            <a:r>
              <a:rPr lang="en-ZA" dirty="0" smtClean="0"/>
              <a:t>The Israelite gift of first fruits, called </a:t>
            </a:r>
            <a:r>
              <a:rPr lang="en-ZA" dirty="0" err="1" smtClean="0"/>
              <a:t>Bikkurim</a:t>
            </a:r>
            <a:r>
              <a:rPr lang="en-ZA" dirty="0" smtClean="0"/>
              <a:t>, showed that he had dedicated everything he owned to the glory and service of </a:t>
            </a:r>
            <a:r>
              <a:rPr lang="he-IL" dirty="0" smtClean="0"/>
              <a:t>יהוה</a:t>
            </a:r>
            <a:r>
              <a:rPr lang="en-ZA" dirty="0" smtClean="0"/>
              <a:t>. It is a statement of homage that said every blessing, success, and accomplishment of the giver, no matter how much effort and expense has been invested by the person, was actually a gift from the Most High. </a:t>
            </a:r>
            <a:r>
              <a:rPr lang="en-ZA" i="1" dirty="0" smtClean="0">
                <a:solidFill>
                  <a:srgbClr val="004821"/>
                </a:solidFill>
              </a:rPr>
              <a:t>“</a:t>
            </a:r>
            <a:r>
              <a:rPr lang="en-ZA" i="1" dirty="0" smtClean="0">
                <a:solidFill>
                  <a:srgbClr val="004821"/>
                </a:solidFill>
              </a:rPr>
              <a:t>Bring the first of the first-fruits of your land into the House of </a:t>
            </a:r>
            <a:r>
              <a:rPr lang="he-IL" i="1" dirty="0" smtClean="0">
                <a:solidFill>
                  <a:srgbClr val="004821"/>
                </a:solidFill>
              </a:rPr>
              <a:t>יהוה</a:t>
            </a:r>
            <a:r>
              <a:rPr lang="en-ZA" i="1" dirty="0" smtClean="0">
                <a:solidFill>
                  <a:srgbClr val="004821"/>
                </a:solidFill>
              </a:rPr>
              <a:t> your Elohim</a:t>
            </a:r>
            <a:r>
              <a:rPr lang="en-ZA" i="1" dirty="0" smtClean="0">
                <a:solidFill>
                  <a:srgbClr val="004821"/>
                </a:solidFill>
              </a:rPr>
              <a:t>... </a:t>
            </a:r>
            <a:r>
              <a:rPr lang="en-US" b="1" i="1" dirty="0" smtClean="0">
                <a:solidFill>
                  <a:srgbClr val="004821"/>
                </a:solidFill>
              </a:rPr>
              <a:t>(</a:t>
            </a:r>
            <a:r>
              <a:rPr lang="en-US" b="1" i="1" dirty="0" smtClean="0">
                <a:solidFill>
                  <a:srgbClr val="004821"/>
                </a:solidFill>
              </a:rPr>
              <a:t>Exodus 23:19</a:t>
            </a:r>
            <a:r>
              <a:rPr lang="en-US" b="1" i="1" dirty="0" smtClean="0">
                <a:solidFill>
                  <a:srgbClr val="004821"/>
                </a:solidFill>
              </a:rPr>
              <a:t>). </a:t>
            </a:r>
            <a:r>
              <a:rPr lang="en-ZA" dirty="0" smtClean="0"/>
              <a:t>..Then the person went forth to celebrate all the goodness that </a:t>
            </a:r>
            <a:r>
              <a:rPr lang="he-IL" dirty="0" smtClean="0"/>
              <a:t>יהוה</a:t>
            </a:r>
            <a:r>
              <a:rPr lang="en-ZA" dirty="0" smtClean="0"/>
              <a:t> had given to him and his household.</a:t>
            </a:r>
          </a:p>
          <a:p>
            <a:endParaRPr lang="en-ZA"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GIVE THANKS BY DECLARATION</a:t>
            </a:r>
            <a:endParaRPr lang="en-ZA" dirty="0"/>
          </a:p>
        </p:txBody>
      </p:sp>
      <p:sp>
        <p:nvSpPr>
          <p:cNvPr id="3" name="Content Placeholder 2"/>
          <p:cNvSpPr>
            <a:spLocks noGrp="1"/>
          </p:cNvSpPr>
          <p:nvPr>
            <p:ph idx="1"/>
          </p:nvPr>
        </p:nvSpPr>
        <p:spPr/>
        <p:txBody>
          <a:bodyPr>
            <a:noAutofit/>
          </a:bodyPr>
          <a:lstStyle/>
          <a:p>
            <a:pPr algn="ctr">
              <a:lnSpc>
                <a:spcPts val="2300"/>
              </a:lnSpc>
            </a:pPr>
            <a:r>
              <a:rPr lang="en-ZA" i="1" dirty="0" smtClean="0">
                <a:solidFill>
                  <a:srgbClr val="004821"/>
                </a:solidFill>
              </a:rPr>
              <a:t>“And you shall come to the one who is priest in those days, and say to him, ‘I shall declare today to </a:t>
            </a:r>
            <a:r>
              <a:rPr lang="he-IL" i="1" dirty="0" smtClean="0">
                <a:solidFill>
                  <a:srgbClr val="004821"/>
                </a:solidFill>
              </a:rPr>
              <a:t>יהוה</a:t>
            </a:r>
            <a:r>
              <a:rPr lang="en-ZA" i="1" dirty="0" smtClean="0">
                <a:solidFill>
                  <a:srgbClr val="004821"/>
                </a:solidFill>
              </a:rPr>
              <a:t> your Elohim that I have come to the land which </a:t>
            </a:r>
            <a:r>
              <a:rPr lang="he-IL" i="1" dirty="0" smtClean="0">
                <a:solidFill>
                  <a:srgbClr val="004821"/>
                </a:solidFill>
              </a:rPr>
              <a:t>יהוה</a:t>
            </a:r>
            <a:r>
              <a:rPr lang="en-ZA" i="1" dirty="0" smtClean="0">
                <a:solidFill>
                  <a:srgbClr val="004821"/>
                </a:solidFill>
              </a:rPr>
              <a:t> swore to our fathers to give us.’ </a:t>
            </a:r>
            <a:r>
              <a:rPr lang="en-US" b="1" i="1" dirty="0" smtClean="0">
                <a:solidFill>
                  <a:srgbClr val="004821"/>
                </a:solidFill>
              </a:rPr>
              <a:t>(Deuteronomy 26:3)</a:t>
            </a:r>
          </a:p>
          <a:p>
            <a:pPr>
              <a:lnSpc>
                <a:spcPts val="2300"/>
              </a:lnSpc>
            </a:pPr>
            <a:r>
              <a:rPr lang="en-ZA" dirty="0" smtClean="0"/>
              <a:t>The declaration:  (The “</a:t>
            </a:r>
            <a:r>
              <a:rPr lang="en-ZA" i="1" dirty="0" smtClean="0"/>
              <a:t>back-bone”</a:t>
            </a:r>
            <a:r>
              <a:rPr lang="en-ZA" dirty="0" smtClean="0"/>
              <a:t> of the Passover </a:t>
            </a:r>
            <a:r>
              <a:rPr lang="en-ZA" dirty="0" err="1" smtClean="0"/>
              <a:t>Haggadah</a:t>
            </a:r>
            <a:r>
              <a:rPr lang="en-ZA" dirty="0" smtClean="0"/>
              <a:t>)</a:t>
            </a:r>
          </a:p>
          <a:p>
            <a:pPr algn="ctr">
              <a:lnSpc>
                <a:spcPts val="2300"/>
              </a:lnSpc>
            </a:pPr>
            <a:r>
              <a:rPr lang="en-ZA" dirty="0" smtClean="0"/>
              <a:t>“</a:t>
            </a:r>
            <a:r>
              <a:rPr lang="en-ZA" i="1" dirty="0" smtClean="0">
                <a:solidFill>
                  <a:srgbClr val="004821"/>
                </a:solidFill>
              </a:rPr>
              <a:t>And the priest shall take the basket from your hand and place it before the altar of </a:t>
            </a:r>
            <a:r>
              <a:rPr lang="he-IL" i="1" dirty="0" smtClean="0">
                <a:solidFill>
                  <a:srgbClr val="004821"/>
                </a:solidFill>
              </a:rPr>
              <a:t>יהוה</a:t>
            </a:r>
            <a:r>
              <a:rPr lang="en-ZA" i="1" dirty="0" smtClean="0">
                <a:solidFill>
                  <a:srgbClr val="004821"/>
                </a:solidFill>
              </a:rPr>
              <a:t> your Elohim. “And you shall answer and say before </a:t>
            </a:r>
            <a:r>
              <a:rPr lang="he-IL" i="1" dirty="0" smtClean="0">
                <a:solidFill>
                  <a:srgbClr val="004821"/>
                </a:solidFill>
              </a:rPr>
              <a:t>יהוה</a:t>
            </a:r>
            <a:r>
              <a:rPr lang="en-ZA" i="1" dirty="0" smtClean="0">
                <a:solidFill>
                  <a:srgbClr val="004821"/>
                </a:solidFill>
              </a:rPr>
              <a:t> your Elohim, ‘My father was a perishing </a:t>
            </a:r>
            <a:r>
              <a:rPr lang="en-ZA" i="1" dirty="0" err="1" smtClean="0">
                <a:solidFill>
                  <a:srgbClr val="004821"/>
                </a:solidFill>
              </a:rPr>
              <a:t>Aramean</a:t>
            </a:r>
            <a:r>
              <a:rPr lang="en-ZA" i="1" dirty="0" smtClean="0">
                <a:solidFill>
                  <a:srgbClr val="004821"/>
                </a:solidFill>
              </a:rPr>
              <a:t>, and he went down to </a:t>
            </a:r>
            <a:r>
              <a:rPr lang="en-ZA" i="1" dirty="0" err="1" smtClean="0">
                <a:solidFill>
                  <a:srgbClr val="004821"/>
                </a:solidFill>
              </a:rPr>
              <a:t>Mitsrayim</a:t>
            </a:r>
            <a:r>
              <a:rPr lang="en-ZA" i="1" dirty="0" smtClean="0">
                <a:solidFill>
                  <a:srgbClr val="004821"/>
                </a:solidFill>
              </a:rPr>
              <a:t> and sojourned there with few men. And there he became a nation, great, mighty, and numerous. ‘But the </a:t>
            </a:r>
            <a:r>
              <a:rPr lang="en-ZA" i="1" dirty="0" err="1" smtClean="0">
                <a:solidFill>
                  <a:srgbClr val="004821"/>
                </a:solidFill>
              </a:rPr>
              <a:t>Mitsrites</a:t>
            </a:r>
            <a:r>
              <a:rPr lang="en-ZA" i="1" dirty="0" smtClean="0">
                <a:solidFill>
                  <a:srgbClr val="004821"/>
                </a:solidFill>
              </a:rPr>
              <a:t> did evil to us, and afflicted us, and imposed hard labour on us. ‘Then we cried out to </a:t>
            </a:r>
            <a:r>
              <a:rPr lang="he-IL" i="1" dirty="0" smtClean="0">
                <a:solidFill>
                  <a:srgbClr val="004821"/>
                </a:solidFill>
              </a:rPr>
              <a:t>יהוה</a:t>
            </a:r>
            <a:r>
              <a:rPr lang="en-ZA" i="1" dirty="0" smtClean="0">
                <a:solidFill>
                  <a:srgbClr val="004821"/>
                </a:solidFill>
              </a:rPr>
              <a:t> Elohim of our fathers, and </a:t>
            </a:r>
            <a:r>
              <a:rPr lang="he-IL" i="1" dirty="0" smtClean="0">
                <a:solidFill>
                  <a:srgbClr val="004821"/>
                </a:solidFill>
              </a:rPr>
              <a:t>יהוה</a:t>
            </a:r>
            <a:r>
              <a:rPr lang="en-ZA" i="1" dirty="0" smtClean="0">
                <a:solidFill>
                  <a:srgbClr val="004821"/>
                </a:solidFill>
              </a:rPr>
              <a:t> heard our voice and saw our affliction and our toil and our oppression. ‘And </a:t>
            </a:r>
            <a:r>
              <a:rPr lang="he-IL" i="1" dirty="0" smtClean="0">
                <a:solidFill>
                  <a:srgbClr val="004821"/>
                </a:solidFill>
              </a:rPr>
              <a:t>יהוה</a:t>
            </a:r>
            <a:r>
              <a:rPr lang="en-ZA" i="1" dirty="0" smtClean="0">
                <a:solidFill>
                  <a:srgbClr val="004821"/>
                </a:solidFill>
              </a:rPr>
              <a:t> brought us out of </a:t>
            </a:r>
            <a:r>
              <a:rPr lang="en-ZA" i="1" dirty="0" err="1" smtClean="0">
                <a:solidFill>
                  <a:srgbClr val="004821"/>
                </a:solidFill>
              </a:rPr>
              <a:t>Mitsrayim</a:t>
            </a:r>
            <a:r>
              <a:rPr lang="en-ZA" i="1" dirty="0" smtClean="0">
                <a:solidFill>
                  <a:srgbClr val="004821"/>
                </a:solidFill>
              </a:rPr>
              <a:t> with a strong hand and with an outstretched arm, with great fear and with signs and wonders. ‘And He brought us to this place and has given us this land, “a land flowing with milk and honey.” ‘And now, see, I have brought the first-fruits of the land which You, O </a:t>
            </a:r>
            <a:r>
              <a:rPr lang="he-IL" i="1" dirty="0" smtClean="0">
                <a:solidFill>
                  <a:srgbClr val="004821"/>
                </a:solidFill>
              </a:rPr>
              <a:t>יהוה</a:t>
            </a:r>
            <a:r>
              <a:rPr lang="en-ZA" i="1" dirty="0" smtClean="0">
                <a:solidFill>
                  <a:srgbClr val="004821"/>
                </a:solidFill>
              </a:rPr>
              <a:t>, have given me.’ ..</a:t>
            </a:r>
            <a:r>
              <a:rPr lang="en-US" i="1" dirty="0" smtClean="0">
                <a:solidFill>
                  <a:srgbClr val="004821"/>
                </a:solidFill>
              </a:rPr>
              <a:t>, </a:t>
            </a:r>
            <a:r>
              <a:rPr lang="en-US" b="1" i="1" dirty="0" smtClean="0">
                <a:solidFill>
                  <a:srgbClr val="004821"/>
                </a:solidFill>
              </a:rPr>
              <a:t>(Deuteronomy 26:4-10)</a:t>
            </a:r>
            <a:endParaRPr lang="en-US" i="1" dirty="0" smtClean="0">
              <a:solidFill>
                <a:srgbClr val="00482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BECAUSE OF THE REWARDS</a:t>
            </a:r>
            <a:endParaRPr lang="en-ZA" dirty="0"/>
          </a:p>
        </p:txBody>
      </p:sp>
      <p:sp>
        <p:nvSpPr>
          <p:cNvPr id="3" name="Content Placeholder 2"/>
          <p:cNvSpPr>
            <a:spLocks noGrp="1"/>
          </p:cNvSpPr>
          <p:nvPr>
            <p:ph idx="1"/>
          </p:nvPr>
        </p:nvSpPr>
        <p:spPr/>
        <p:txBody>
          <a:bodyPr/>
          <a:lstStyle/>
          <a:p>
            <a:r>
              <a:rPr lang="en-US" dirty="0" smtClean="0"/>
              <a:t>When we come before </a:t>
            </a:r>
            <a:r>
              <a:rPr lang="he-IL" dirty="0" smtClean="0"/>
              <a:t>יהוה</a:t>
            </a:r>
            <a:r>
              <a:rPr lang="en-US" dirty="0" smtClean="0"/>
              <a:t> with the first fruit offering portion of our increase, it is:</a:t>
            </a:r>
            <a:endParaRPr lang="en-ZA" dirty="0" smtClean="0"/>
          </a:p>
          <a:p>
            <a:pPr marL="174625" indent="-174625">
              <a:buFont typeface="Arial" pitchFamily="34" charset="0"/>
              <a:buChar char="•"/>
            </a:pPr>
            <a:r>
              <a:rPr lang="en-US" i="1" dirty="0" smtClean="0">
                <a:solidFill>
                  <a:srgbClr val="002060"/>
                </a:solidFill>
              </a:rPr>
              <a:t>an act of recognizing Him as our Source,</a:t>
            </a:r>
            <a:endParaRPr lang="en-ZA" i="1" dirty="0" smtClean="0">
              <a:solidFill>
                <a:srgbClr val="002060"/>
              </a:solidFill>
            </a:endParaRPr>
          </a:p>
          <a:p>
            <a:pPr marL="174625" indent="-174625">
              <a:buFont typeface="Arial" pitchFamily="34" charset="0"/>
              <a:buChar char="•"/>
            </a:pPr>
            <a:r>
              <a:rPr lang="en-US" i="1" dirty="0" smtClean="0">
                <a:solidFill>
                  <a:srgbClr val="002060"/>
                </a:solidFill>
              </a:rPr>
              <a:t>a sincere method of giving thanks,</a:t>
            </a:r>
            <a:endParaRPr lang="en-ZA" i="1" dirty="0" smtClean="0">
              <a:solidFill>
                <a:srgbClr val="002060"/>
              </a:solidFill>
            </a:endParaRPr>
          </a:p>
          <a:p>
            <a:pPr marL="174625" indent="-174625">
              <a:buFont typeface="Arial" pitchFamily="34" charset="0"/>
              <a:buChar char="•"/>
            </a:pPr>
            <a:r>
              <a:rPr lang="en-US" i="1" dirty="0" smtClean="0">
                <a:solidFill>
                  <a:srgbClr val="002060"/>
                </a:solidFill>
              </a:rPr>
              <a:t>a way of dedicating and sanctifying what we possess to His glory,</a:t>
            </a:r>
            <a:endParaRPr lang="en-ZA" i="1" dirty="0" smtClean="0">
              <a:solidFill>
                <a:srgbClr val="002060"/>
              </a:solidFill>
            </a:endParaRPr>
          </a:p>
          <a:p>
            <a:pPr marL="174625" indent="-174625">
              <a:buFont typeface="Arial" pitchFamily="34" charset="0"/>
              <a:buChar char="•"/>
            </a:pPr>
            <a:r>
              <a:rPr lang="en-US" i="1" dirty="0" smtClean="0">
                <a:solidFill>
                  <a:srgbClr val="002060"/>
                </a:solidFill>
              </a:rPr>
              <a:t>an action that opens wider the gate to His provision and blessing, and</a:t>
            </a:r>
            <a:endParaRPr lang="en-ZA" i="1" dirty="0" smtClean="0">
              <a:solidFill>
                <a:srgbClr val="002060"/>
              </a:solidFill>
            </a:endParaRPr>
          </a:p>
          <a:p>
            <a:pPr marL="174625" indent="-174625">
              <a:buFont typeface="Arial" pitchFamily="34" charset="0"/>
              <a:buChar char="•"/>
            </a:pPr>
            <a:r>
              <a:rPr lang="en-US" i="1" dirty="0" smtClean="0">
                <a:solidFill>
                  <a:srgbClr val="002060"/>
                </a:solidFill>
              </a:rPr>
              <a:t>a move toward sensitizing the heart to receive greater spiritual revelation.</a:t>
            </a:r>
          </a:p>
          <a:p>
            <a:pPr algn="ctr"/>
            <a:r>
              <a:rPr lang="en-ZA" i="1" dirty="0" smtClean="0">
                <a:solidFill>
                  <a:srgbClr val="004821"/>
                </a:solidFill>
              </a:rPr>
              <a:t>And I do this because of the Good News, so as to become a fellow-partaker with it. Do you not know that those who run in a race indeed all run, but one receives the prize? Run in such a way as to obtain it. And everyone who competes controls himself in every way. Now they do it to receive a corruptible crown, but we for an incorruptible crown. </a:t>
            </a:r>
          </a:p>
          <a:p>
            <a:pPr algn="ctr"/>
            <a:r>
              <a:rPr lang="en-ZA" b="1" i="1" dirty="0" smtClean="0">
                <a:solidFill>
                  <a:srgbClr val="004821"/>
                </a:solidFill>
              </a:rPr>
              <a:t>(1 Corinthians 9:23-25)</a:t>
            </a:r>
          </a:p>
          <a:p>
            <a:endParaRPr lang="en-ZA" dirty="0" smtClean="0"/>
          </a:p>
          <a:p>
            <a:endParaRPr lang="en-ZA" dirty="0" smtClean="0"/>
          </a:p>
          <a:p>
            <a:endParaRPr lang="en-ZA" dirty="0" smtClean="0"/>
          </a:p>
          <a:p>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ARE YOU FREE?</a:t>
            </a:r>
            <a:endParaRPr lang="en-ZA" dirty="0"/>
          </a:p>
        </p:txBody>
      </p:sp>
      <p:sp>
        <p:nvSpPr>
          <p:cNvPr id="3" name="Content Placeholder 2"/>
          <p:cNvSpPr>
            <a:spLocks noGrp="1"/>
          </p:cNvSpPr>
          <p:nvPr>
            <p:ph idx="1"/>
          </p:nvPr>
        </p:nvSpPr>
        <p:spPr/>
        <p:txBody>
          <a:bodyPr>
            <a:normAutofit/>
          </a:bodyPr>
          <a:lstStyle/>
          <a:p>
            <a:r>
              <a:rPr lang="en-US" dirty="0" smtClean="0">
                <a:solidFill>
                  <a:srgbClr val="002060"/>
                </a:solidFill>
              </a:rPr>
              <a:t>IF </a:t>
            </a:r>
            <a:r>
              <a:rPr lang="he-IL" dirty="0" smtClean="0">
                <a:solidFill>
                  <a:srgbClr val="002060"/>
                </a:solidFill>
              </a:rPr>
              <a:t>יהוה</a:t>
            </a:r>
            <a:r>
              <a:rPr lang="en-US" dirty="0" smtClean="0">
                <a:solidFill>
                  <a:srgbClr val="002060"/>
                </a:solidFill>
              </a:rPr>
              <a:t> HAS SET US FREE, WHY ARE WE NOT ABLE TO TAKE POSSESSION OF OUR LAND? </a:t>
            </a:r>
          </a:p>
          <a:p>
            <a:r>
              <a:rPr lang="en-US" dirty="0" smtClean="0"/>
              <a:t>It starts in our hearts first, beginning with the choice to wholly forgive ourselves, our family and others. Then, having love for one another, and offering up sacrifices of praise and worship in thankfulness to </a:t>
            </a:r>
            <a:r>
              <a:rPr lang="he-IL" dirty="0" smtClean="0"/>
              <a:t>יהוה</a:t>
            </a:r>
            <a:r>
              <a:rPr lang="en-US" dirty="0" smtClean="0"/>
              <a:t> will be a natural response to the work He has done in our lives. We will have entered into </a:t>
            </a:r>
            <a:r>
              <a:rPr lang="he-IL" dirty="0" smtClean="0"/>
              <a:t>יהושע</a:t>
            </a:r>
            <a:r>
              <a:rPr lang="en-US" dirty="0" smtClean="0"/>
              <a:t>’s death that leads to His resurrection life and thus be able to offer this life to others. This is taking possession of the land. We are made of three parts: body, soul and spirit. We are to conquer all that hinders our walk and bring it into obedience to </a:t>
            </a:r>
            <a:r>
              <a:rPr lang="he-IL" dirty="0" smtClean="0"/>
              <a:t>יהוה</a:t>
            </a:r>
            <a:r>
              <a:rPr lang="en-US" dirty="0" smtClean="0"/>
              <a:t>. To enter </a:t>
            </a:r>
            <a:r>
              <a:rPr lang="he-IL" dirty="0" smtClean="0"/>
              <a:t>יהושע</a:t>
            </a:r>
            <a:r>
              <a:rPr lang="en-US" dirty="0" smtClean="0"/>
              <a:t>’s life is to conquer the land within us. If we are not in Him, how can we see the growth, fruit, and signs and wonders of the blessings promised? We may need to reevaluate our walk and apprehend the priesthood He has offered us. </a:t>
            </a:r>
            <a:r>
              <a:rPr lang="en-US" b="1" i="1" dirty="0" smtClean="0">
                <a:solidFill>
                  <a:srgbClr val="004821"/>
                </a:solidFill>
              </a:rPr>
              <a:t>(Exodus 19:5-6; 1 Peter 2:9; Hebrews 12:14). </a:t>
            </a:r>
            <a:endParaRPr lang="en-ZA" b="1" i="1" dirty="0" smtClean="0">
              <a:solidFill>
                <a:srgbClr val="00482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ARE YOU FREE?</a:t>
            </a:r>
            <a:endParaRPr lang="en-ZA" dirty="0"/>
          </a:p>
        </p:txBody>
      </p:sp>
      <p:sp>
        <p:nvSpPr>
          <p:cNvPr id="3" name="Content Placeholder 2"/>
          <p:cNvSpPr>
            <a:spLocks noGrp="1"/>
          </p:cNvSpPr>
          <p:nvPr>
            <p:ph idx="1"/>
          </p:nvPr>
        </p:nvSpPr>
        <p:spPr/>
        <p:txBody>
          <a:bodyPr/>
          <a:lstStyle/>
          <a:p>
            <a:r>
              <a:rPr lang="en-US" dirty="0" smtClean="0"/>
              <a:t>More blockages that may prevent blessings could be ignorance in regards to </a:t>
            </a:r>
            <a:r>
              <a:rPr lang="he-IL" dirty="0" smtClean="0"/>
              <a:t>יהוה</a:t>
            </a:r>
            <a:r>
              <a:rPr lang="en-US" dirty="0" smtClean="0"/>
              <a:t>’s Word or lack of knowledge of </a:t>
            </a:r>
            <a:r>
              <a:rPr lang="he-IL" dirty="0" smtClean="0"/>
              <a:t>יהוה</a:t>
            </a:r>
            <a:r>
              <a:rPr lang="en-US" dirty="0" smtClean="0"/>
              <a:t>’s ways. For example: </a:t>
            </a:r>
            <a:r>
              <a:rPr lang="en-US" i="1" dirty="0" smtClean="0">
                <a:solidFill>
                  <a:srgbClr val="C00000"/>
                </a:solidFill>
              </a:rPr>
              <a:t>Tolerating personal or generational sin issues, not have faith in </a:t>
            </a:r>
            <a:r>
              <a:rPr lang="he-IL" i="1" dirty="0" smtClean="0">
                <a:solidFill>
                  <a:srgbClr val="C00000"/>
                </a:solidFill>
              </a:rPr>
              <a:t>יהוה</a:t>
            </a:r>
            <a:r>
              <a:rPr lang="en-US" i="1" dirty="0" smtClean="0">
                <a:solidFill>
                  <a:srgbClr val="C00000"/>
                </a:solidFill>
              </a:rPr>
              <a:t> but trust in man or when looking for signs, wonders and miracles, and have expectations of </a:t>
            </a:r>
            <a:r>
              <a:rPr lang="he-IL" i="1" dirty="0" smtClean="0">
                <a:solidFill>
                  <a:srgbClr val="C00000"/>
                </a:solidFill>
              </a:rPr>
              <a:t>יהוה</a:t>
            </a:r>
            <a:r>
              <a:rPr lang="en-US" i="1" dirty="0" smtClean="0">
                <a:solidFill>
                  <a:srgbClr val="C00000"/>
                </a:solidFill>
              </a:rPr>
              <a:t> on our own terms. When we choose to be dishonest and participate in obvious or habitual sins, then these become blockages. Many of us have come to knowledge of our salvation but do not walk in redemption through a sanctified holy lifestyle. We may still be partaking in sins that could lead to diseases and potentially death – sins such as bitterness, </a:t>
            </a:r>
            <a:r>
              <a:rPr lang="en-US" i="1" dirty="0" err="1" smtClean="0">
                <a:solidFill>
                  <a:srgbClr val="C00000"/>
                </a:solidFill>
              </a:rPr>
              <a:t>unforgiveness</a:t>
            </a:r>
            <a:r>
              <a:rPr lang="en-US" i="1" dirty="0" smtClean="0">
                <a:solidFill>
                  <a:srgbClr val="C00000"/>
                </a:solidFill>
              </a:rPr>
              <a:t>, and fear. Other causes of separation from </a:t>
            </a:r>
            <a:r>
              <a:rPr lang="he-IL" i="1" dirty="0" smtClean="0">
                <a:solidFill>
                  <a:srgbClr val="C00000"/>
                </a:solidFill>
              </a:rPr>
              <a:t>יהוה</a:t>
            </a:r>
            <a:r>
              <a:rPr lang="en-US" i="1" dirty="0" smtClean="0">
                <a:solidFill>
                  <a:srgbClr val="C00000"/>
                </a:solidFill>
              </a:rPr>
              <a:t> include: failure to pray, not caring for our bodies, not eating biblically acceptable foods, not resting on the Sabbath, murmuring or listening to gossip or idle talk, not blessing our wives or failing to take proper care of the widows, orphans and poor among us, to name a few.</a:t>
            </a:r>
            <a:endParaRPr lang="en-ZA" i="1" dirty="0">
              <a:solidFill>
                <a:srgbClr val="C000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HOLINESS PRODUCESS FRUIT</a:t>
            </a:r>
            <a:endParaRPr lang="en-ZA" dirty="0"/>
          </a:p>
        </p:txBody>
      </p:sp>
      <p:sp>
        <p:nvSpPr>
          <p:cNvPr id="3" name="Content Placeholder 2"/>
          <p:cNvSpPr>
            <a:spLocks noGrp="1"/>
          </p:cNvSpPr>
          <p:nvPr>
            <p:ph idx="1"/>
          </p:nvPr>
        </p:nvSpPr>
        <p:spPr/>
        <p:txBody>
          <a:bodyPr>
            <a:normAutofit fontScale="92500"/>
          </a:bodyPr>
          <a:lstStyle/>
          <a:p>
            <a:pPr>
              <a:lnSpc>
                <a:spcPts val="2300"/>
              </a:lnSpc>
            </a:pPr>
            <a:r>
              <a:rPr lang="en-US" sz="2400" dirty="0" smtClean="0"/>
              <a:t>There is a move by the Ruach Ha </a:t>
            </a:r>
            <a:r>
              <a:rPr lang="en-US" sz="2400" dirty="0" err="1" smtClean="0"/>
              <a:t>Kodesh</a:t>
            </a:r>
            <a:r>
              <a:rPr lang="en-US" sz="2400" dirty="0" smtClean="0"/>
              <a:t> and a call on people's hearts to enter, possess and inhabit the land. This is done in an attitude of righteousness which leads to holiness, for without holiness no one will see </a:t>
            </a:r>
            <a:r>
              <a:rPr lang="he-IL" sz="2400" dirty="0" smtClean="0"/>
              <a:t>יהוה</a:t>
            </a:r>
            <a:r>
              <a:rPr lang="en-US" sz="2400" dirty="0" smtClean="0"/>
              <a:t> </a:t>
            </a:r>
            <a:r>
              <a:rPr lang="en-US" sz="2400" b="1" i="1" dirty="0" smtClean="0">
                <a:solidFill>
                  <a:srgbClr val="004821"/>
                </a:solidFill>
              </a:rPr>
              <a:t>(Hebrews 12:14).</a:t>
            </a:r>
            <a:r>
              <a:rPr lang="en-US" sz="2400" dirty="0" smtClean="0"/>
              <a:t> Some have given their lives to </a:t>
            </a:r>
            <a:r>
              <a:rPr lang="he-IL" sz="2400" dirty="0" smtClean="0"/>
              <a:t>יהוה</a:t>
            </a:r>
            <a:r>
              <a:rPr lang="en-US" sz="2400" dirty="0" smtClean="0"/>
              <a:t> but never really given their hearts to Him. When we truly give our hearts to Him we see what is written on our hearts (Torah), and the Ruach Ha </a:t>
            </a:r>
            <a:r>
              <a:rPr lang="en-US" sz="2400" dirty="0" err="1" smtClean="0"/>
              <a:t>Kodesh</a:t>
            </a:r>
            <a:r>
              <a:rPr lang="en-US" sz="2400" dirty="0" smtClean="0"/>
              <a:t> begins to instruct us in that walk of holiness called redemption. As we continue to pursue holiness we begin to possess the land, and finally we settle and have peace because we have become accustomed to walking in His ways.</a:t>
            </a:r>
            <a:endParaRPr lang="en-ZA" sz="2400" dirty="0" smtClean="0"/>
          </a:p>
          <a:p>
            <a:pPr>
              <a:lnSpc>
                <a:spcPts val="2300"/>
              </a:lnSpc>
            </a:pPr>
            <a:r>
              <a:rPr lang="en-US" sz="2400" dirty="0" smtClean="0"/>
              <a:t>Many of us who have not entered into this walk of redemption may not have experienced His Fruit yet. The fruit is called signs and wonders and is what raises the dead, heals the sick and cleanses the lepers. These are called the elementary things that follow those who have a purified and holy walk in </a:t>
            </a:r>
            <a:r>
              <a:rPr lang="he-IL" sz="2400" dirty="0" smtClean="0"/>
              <a:t>יהוה</a:t>
            </a:r>
            <a:r>
              <a:rPr lang="en-US" sz="2400" dirty="0" smtClean="0"/>
              <a:t> through </a:t>
            </a:r>
            <a:r>
              <a:rPr lang="he-IL" sz="2400" dirty="0" smtClean="0"/>
              <a:t>יהושע</a:t>
            </a:r>
            <a:r>
              <a:rPr lang="en-US" sz="2400" dirty="0" smtClean="0"/>
              <a:t> </a:t>
            </a:r>
            <a:r>
              <a:rPr lang="en-US" sz="2400" b="1" i="1" dirty="0" smtClean="0">
                <a:solidFill>
                  <a:srgbClr val="004821"/>
                </a:solidFill>
              </a:rPr>
              <a:t>(Hebrews 6:1-2). </a:t>
            </a:r>
            <a:r>
              <a:rPr lang="en-US" sz="2400" dirty="0" smtClean="0"/>
              <a:t>We then become His first fruits as we labor together in His field, white for the harvest </a:t>
            </a:r>
            <a:r>
              <a:rPr lang="en-US" sz="2400" b="1" i="1" dirty="0" smtClean="0">
                <a:solidFill>
                  <a:srgbClr val="004821"/>
                </a:solidFill>
              </a:rPr>
              <a:t>(John 4:35; Ezekiel 37:1-14).</a:t>
            </a:r>
            <a:endParaRPr lang="en-ZA" sz="2400" b="1" i="1" dirty="0" smtClean="0">
              <a:solidFill>
                <a:srgbClr val="004821"/>
              </a:solidFill>
            </a:endParaRPr>
          </a:p>
          <a:p>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36256</TotalTime>
  <Words>5522</Words>
  <Application>Microsoft Office PowerPoint</Application>
  <PresentationFormat>On-screen Show (4:3)</PresentationFormat>
  <Paragraphs>171</Paragraphs>
  <Slides>36</Slides>
  <Notes>1</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Slide 1</vt:lpstr>
      <vt:lpstr>RECOGNITION</vt:lpstr>
      <vt:lpstr>KI TAVO “WHEN YOU ENTER IN”</vt:lpstr>
      <vt:lpstr>FIRST FRUIT</vt:lpstr>
      <vt:lpstr>GIVE THANKS BY DECLARATION</vt:lpstr>
      <vt:lpstr>BECAUSE OF THE REWARDS</vt:lpstr>
      <vt:lpstr>ARE YOU FREE?</vt:lpstr>
      <vt:lpstr>ARE YOU FREE?</vt:lpstr>
      <vt:lpstr>HOLINESS PRODUCESS FRUIT</vt:lpstr>
      <vt:lpstr>CONTROL</vt:lpstr>
      <vt:lpstr>YOU ARE THE OFFERRING</vt:lpstr>
      <vt:lpstr>THIRD TITHE</vt:lpstr>
      <vt:lpstr>GENESIS</vt:lpstr>
      <vt:lpstr>RABBI GREENBAUM</vt:lpstr>
      <vt:lpstr>RABBI GREENBAUM</vt:lpstr>
      <vt:lpstr>MODEL YOURSELVES</vt:lpstr>
      <vt:lpstr>SET UP LARGE STONES</vt:lpstr>
      <vt:lpstr>LIVING STONES</vt:lpstr>
      <vt:lpstr>COMING IN AGREEMENT</vt:lpstr>
      <vt:lpstr>MOUNT GERIZIM AND MOUNT EBAL</vt:lpstr>
      <vt:lpstr>A CURSED IS THE MAN WHO…</vt:lpstr>
      <vt:lpstr>ARTSCROLL COMMENTARY</vt:lpstr>
      <vt:lpstr>BLESSINGS</vt:lpstr>
      <vt:lpstr>BLESSINGS</vt:lpstr>
      <vt:lpstr>CURSES</vt:lpstr>
      <vt:lpstr>CURSES:  MENTAL EMOTIONAL BREAKDOWN</vt:lpstr>
      <vt:lpstr>CURSES:  REPEATED OR CHRONIC SICKNESS</vt:lpstr>
      <vt:lpstr>CURSES: BARRENNESS, TENDENCY TO MISCARRAIGE</vt:lpstr>
      <vt:lpstr>CURSES: BREAKDOWN IN MARRIAGE  AND FAMILY ALIENATION</vt:lpstr>
      <vt:lpstr>CURSES: CONTINUING FINANCIAL INSUFFICIENCY</vt:lpstr>
      <vt:lpstr>CURSES: BEING ACCIDENT PRONE, SUICIDE AND UNNATURAL DEATH</vt:lpstr>
      <vt:lpstr>ROMANS 11:1-15 THE REMNANT OF ISREAL</vt:lpstr>
      <vt:lpstr>ROMANS 11:1-15 THE REMNANT OF ISREAL</vt:lpstr>
      <vt:lpstr>THE MIKVAH</vt:lpstr>
      <vt:lpstr>THREE STAGE OF FORGIVENESS</vt:lpstr>
      <vt:lpstr>PEOPLE OF THE WORD</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Specpipe</cp:lastModifiedBy>
  <cp:revision>939</cp:revision>
  <dcterms:created xsi:type="dcterms:W3CDTF">2010-10-31T07:41:47Z</dcterms:created>
  <dcterms:modified xsi:type="dcterms:W3CDTF">2014-03-21T10:26:41Z</dcterms:modified>
</cp:coreProperties>
</file>